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02" r:id="rId3"/>
    <p:sldId id="293" r:id="rId4"/>
    <p:sldId id="288" r:id="rId5"/>
    <p:sldId id="299" r:id="rId6"/>
    <p:sldId id="298" r:id="rId7"/>
    <p:sldId id="300" r:id="rId8"/>
    <p:sldId id="309" r:id="rId9"/>
    <p:sldId id="308" r:id="rId10"/>
    <p:sldId id="307" r:id="rId11"/>
    <p:sldId id="290" r:id="rId12"/>
    <p:sldId id="292" r:id="rId13"/>
    <p:sldId id="304" r:id="rId14"/>
    <p:sldId id="291" r:id="rId15"/>
    <p:sldId id="305" r:id="rId16"/>
    <p:sldId id="301" r:id="rId17"/>
    <p:sldId id="295" r:id="rId18"/>
    <p:sldId id="310" r:id="rId19"/>
    <p:sldId id="297" r:id="rId20"/>
    <p:sldId id="275" r:id="rId21"/>
    <p:sldId id="277" r:id="rId22"/>
    <p:sldId id="276" r:id="rId23"/>
    <p:sldId id="303" r:id="rId24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EF20E-68A0-4E5A-B3A0-91B2E352A107}" type="datetimeFigureOut">
              <a:rPr lang="zh-TW" altLang="en-US" smtClean="0"/>
              <a:t>2022/5/4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F1D5-A7B9-44C9-8E0B-69FFE82D3F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948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F1D5-A7B9-44C9-8E0B-69FFE82D3F7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62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635" y="395732"/>
            <a:ext cx="8072729" cy="535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10" dirty="0"/>
              <a:t>NCKU </a:t>
            </a:r>
            <a:r>
              <a:rPr dirty="0"/>
              <a:t>EE VLSI/CAD</a:t>
            </a:r>
            <a:r>
              <a:rPr spc="-285" dirty="0"/>
              <a:t> </a:t>
            </a:r>
            <a:r>
              <a:rPr dirty="0"/>
              <a:t>ASIC </a:t>
            </a:r>
            <a:r>
              <a:rPr spc="-5"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4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tx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10" dirty="0"/>
              <a:t>NCKU </a:t>
            </a:r>
            <a:r>
              <a:rPr dirty="0"/>
              <a:t>EE VLSI/CAD</a:t>
            </a:r>
            <a:r>
              <a:rPr spc="-285" dirty="0"/>
              <a:t> </a:t>
            </a:r>
            <a:r>
              <a:rPr dirty="0"/>
              <a:t>ASIC </a:t>
            </a:r>
            <a:r>
              <a:rPr spc="-5"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4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tx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10" dirty="0"/>
              <a:t>NCKU </a:t>
            </a:r>
            <a:r>
              <a:rPr dirty="0"/>
              <a:t>EE VLSI/CAD</a:t>
            </a:r>
            <a:r>
              <a:rPr spc="-285" dirty="0"/>
              <a:t> </a:t>
            </a:r>
            <a:r>
              <a:rPr dirty="0"/>
              <a:t>ASIC </a:t>
            </a:r>
            <a:r>
              <a:rPr spc="-5"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4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tx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10" dirty="0"/>
              <a:t>NCKU </a:t>
            </a:r>
            <a:r>
              <a:rPr dirty="0"/>
              <a:t>EE VLSI/CAD</a:t>
            </a:r>
            <a:r>
              <a:rPr spc="-285" dirty="0"/>
              <a:t> </a:t>
            </a:r>
            <a:r>
              <a:rPr dirty="0"/>
              <a:t>ASIC </a:t>
            </a:r>
            <a:r>
              <a:rPr spc="-5"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4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10" dirty="0"/>
              <a:t>NCKU </a:t>
            </a:r>
            <a:r>
              <a:rPr dirty="0"/>
              <a:t>EE VLSI/CAD</a:t>
            </a:r>
            <a:r>
              <a:rPr spc="-285" dirty="0"/>
              <a:t> </a:t>
            </a:r>
            <a:r>
              <a:rPr dirty="0"/>
              <a:t>ASIC </a:t>
            </a:r>
            <a:r>
              <a:rPr spc="-5"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4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81736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13004" y="135635"/>
            <a:ext cx="8730996" cy="274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09956" y="0"/>
            <a:ext cx="277495" cy="271145"/>
          </a:xfrm>
          <a:custGeom>
            <a:avLst/>
            <a:gdLst/>
            <a:ahLst/>
            <a:cxnLst/>
            <a:rect l="l" t="t" r="r" b="b"/>
            <a:pathLst>
              <a:path w="277495" h="271145">
                <a:moveTo>
                  <a:pt x="137096" y="135407"/>
                </a:moveTo>
                <a:lnTo>
                  <a:pt x="0" y="135407"/>
                </a:lnTo>
                <a:lnTo>
                  <a:pt x="0" y="270789"/>
                </a:lnTo>
                <a:lnTo>
                  <a:pt x="137096" y="270789"/>
                </a:lnTo>
                <a:lnTo>
                  <a:pt x="137096" y="135407"/>
                </a:lnTo>
                <a:close/>
              </a:path>
              <a:path w="277495" h="271145">
                <a:moveTo>
                  <a:pt x="277241" y="0"/>
                </a:moveTo>
                <a:lnTo>
                  <a:pt x="137096" y="0"/>
                </a:lnTo>
                <a:lnTo>
                  <a:pt x="137096" y="135394"/>
                </a:lnTo>
                <a:lnTo>
                  <a:pt x="277241" y="135394"/>
                </a:lnTo>
                <a:lnTo>
                  <a:pt x="277241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47115" y="135635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140081" y="0"/>
                </a:moveTo>
                <a:lnTo>
                  <a:pt x="0" y="0"/>
                </a:lnTo>
                <a:lnTo>
                  <a:pt x="0" y="140080"/>
                </a:lnTo>
                <a:lnTo>
                  <a:pt x="140081" y="140080"/>
                </a:lnTo>
                <a:lnTo>
                  <a:pt x="140081" y="0"/>
                </a:lnTo>
                <a:close/>
              </a:path>
            </a:pathLst>
          </a:custGeom>
          <a:solidFill>
            <a:srgbClr val="9DC2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74319" y="274319"/>
            <a:ext cx="135890" cy="135890"/>
          </a:xfrm>
          <a:custGeom>
            <a:avLst/>
            <a:gdLst/>
            <a:ahLst/>
            <a:cxnLst/>
            <a:rect l="l" t="t" r="r" b="b"/>
            <a:pathLst>
              <a:path w="135890" h="135890">
                <a:moveTo>
                  <a:pt x="0" y="135381"/>
                </a:moveTo>
                <a:lnTo>
                  <a:pt x="135509" y="135381"/>
                </a:lnTo>
                <a:lnTo>
                  <a:pt x="135509" y="0"/>
                </a:lnTo>
                <a:lnTo>
                  <a:pt x="0" y="0"/>
                </a:lnTo>
                <a:lnTo>
                  <a:pt x="0" y="135381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31063" y="137159"/>
            <a:ext cx="141605" cy="137160"/>
          </a:xfrm>
          <a:custGeom>
            <a:avLst/>
            <a:gdLst/>
            <a:ahLst/>
            <a:cxnLst/>
            <a:rect l="l" t="t" r="r" b="b"/>
            <a:pathLst>
              <a:path w="141604" h="137160">
                <a:moveTo>
                  <a:pt x="141223" y="0"/>
                </a:moveTo>
                <a:lnTo>
                  <a:pt x="0" y="0"/>
                </a:lnTo>
                <a:lnTo>
                  <a:pt x="0" y="137159"/>
                </a:lnTo>
                <a:lnTo>
                  <a:pt x="141223" y="137159"/>
                </a:lnTo>
                <a:lnTo>
                  <a:pt x="141223" y="0"/>
                </a:lnTo>
                <a:close/>
              </a:path>
            </a:pathLst>
          </a:custGeom>
          <a:solidFill>
            <a:srgbClr val="779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274320" y="271779"/>
            <a:ext cx="273050" cy="274320"/>
          </a:xfrm>
          <a:custGeom>
            <a:avLst/>
            <a:gdLst/>
            <a:ahLst/>
            <a:cxnLst/>
            <a:rect l="l" t="t" r="r" b="b"/>
            <a:pathLst>
              <a:path w="273050" h="274320">
                <a:moveTo>
                  <a:pt x="272542" y="0"/>
                </a:moveTo>
                <a:lnTo>
                  <a:pt x="135509" y="0"/>
                </a:lnTo>
                <a:lnTo>
                  <a:pt x="135509" y="138430"/>
                </a:lnTo>
                <a:lnTo>
                  <a:pt x="0" y="138430"/>
                </a:lnTo>
                <a:lnTo>
                  <a:pt x="0" y="274320"/>
                </a:lnTo>
                <a:lnTo>
                  <a:pt x="137033" y="274320"/>
                </a:lnTo>
                <a:lnTo>
                  <a:pt x="137033" y="138430"/>
                </a:lnTo>
                <a:lnTo>
                  <a:pt x="272542" y="138430"/>
                </a:lnTo>
                <a:lnTo>
                  <a:pt x="272542" y="0"/>
                </a:lnTo>
                <a:close/>
              </a:path>
            </a:pathLst>
          </a:custGeom>
          <a:solidFill>
            <a:srgbClr val="9DC2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635" y="395732"/>
            <a:ext cx="1663700" cy="535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tx1"/>
                </a:solidFill>
                <a:latin typeface="Noto Sans CJK JP Medium"/>
                <a:cs typeface="Noto Sans CJK JP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2835" y="1331823"/>
            <a:ext cx="6053455" cy="2959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509009" y="6622297"/>
            <a:ext cx="210947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10" dirty="0"/>
              <a:t>NCKU </a:t>
            </a:r>
            <a:r>
              <a:rPr dirty="0"/>
              <a:t>EE VLSI/CAD</a:t>
            </a:r>
            <a:r>
              <a:rPr spc="-285" dirty="0"/>
              <a:t> </a:t>
            </a:r>
            <a:r>
              <a:rPr dirty="0"/>
              <a:t>ASIC </a:t>
            </a:r>
            <a:r>
              <a:rPr spc="-5"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11768" y="6558088"/>
            <a:ext cx="266700" cy="268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pPr marL="38100">
              <a:lnSpc>
                <a:spcPct val="100000"/>
              </a:lnSpc>
              <a:spcBef>
                <a:spcPts val="4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6%A9%99%E8%89%B2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zh.wikipedia.org/wiki/%E9%BB%83%E8%89%B2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zh.wikipedia.org/wiki/%E7%99%B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76612" cy="6857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16023" y="1690116"/>
              <a:ext cx="7428230" cy="2534285"/>
            </a:xfrm>
            <a:custGeom>
              <a:avLst/>
              <a:gdLst/>
              <a:ahLst/>
              <a:cxnLst/>
              <a:rect l="l" t="t" r="r" b="b"/>
              <a:pathLst>
                <a:path w="7428230" h="2534285">
                  <a:moveTo>
                    <a:pt x="7427722" y="0"/>
                  </a:moveTo>
                  <a:lnTo>
                    <a:pt x="0" y="0"/>
                  </a:lnTo>
                  <a:lnTo>
                    <a:pt x="0" y="2533904"/>
                  </a:lnTo>
                  <a:lnTo>
                    <a:pt x="7427722" y="2533904"/>
                  </a:lnTo>
                  <a:lnTo>
                    <a:pt x="7427722" y="0"/>
                  </a:lnTo>
                  <a:close/>
                </a:path>
              </a:pathLst>
            </a:custGeom>
            <a:solidFill>
              <a:srgbClr val="779F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023" y="3592067"/>
              <a:ext cx="568325" cy="632460"/>
            </a:xfrm>
            <a:custGeom>
              <a:avLst/>
              <a:gdLst/>
              <a:ahLst/>
              <a:cxnLst/>
              <a:rect l="l" t="t" r="r" b="b"/>
              <a:pathLst>
                <a:path w="568325" h="632460">
                  <a:moveTo>
                    <a:pt x="567944" y="0"/>
                  </a:moveTo>
                  <a:lnTo>
                    <a:pt x="0" y="0"/>
                  </a:lnTo>
                  <a:lnTo>
                    <a:pt x="0" y="632460"/>
                  </a:lnTo>
                  <a:lnTo>
                    <a:pt x="567944" y="632460"/>
                  </a:lnTo>
                  <a:lnTo>
                    <a:pt x="567944" y="0"/>
                  </a:lnTo>
                  <a:close/>
                </a:path>
              </a:pathLst>
            </a:custGeom>
            <a:solidFill>
              <a:srgbClr val="9DC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6024" y="1066787"/>
              <a:ext cx="1150620" cy="1257935"/>
            </a:xfrm>
            <a:custGeom>
              <a:avLst/>
              <a:gdLst/>
              <a:ahLst/>
              <a:cxnLst/>
              <a:rect l="l" t="t" r="r" b="b"/>
              <a:pathLst>
                <a:path w="1150620" h="1257935">
                  <a:moveTo>
                    <a:pt x="565404" y="623341"/>
                  </a:moveTo>
                  <a:lnTo>
                    <a:pt x="0" y="623341"/>
                  </a:lnTo>
                  <a:lnTo>
                    <a:pt x="0" y="1257312"/>
                  </a:lnTo>
                  <a:lnTo>
                    <a:pt x="565404" y="1257312"/>
                  </a:lnTo>
                  <a:lnTo>
                    <a:pt x="565404" y="623341"/>
                  </a:lnTo>
                  <a:close/>
                </a:path>
                <a:path w="1150620" h="1257935">
                  <a:moveTo>
                    <a:pt x="1150607" y="0"/>
                  </a:moveTo>
                  <a:lnTo>
                    <a:pt x="565404" y="0"/>
                  </a:lnTo>
                  <a:lnTo>
                    <a:pt x="565404" y="623328"/>
                  </a:lnTo>
                  <a:lnTo>
                    <a:pt x="1150607" y="623328"/>
                  </a:lnTo>
                  <a:lnTo>
                    <a:pt x="1150607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1475" y="3592067"/>
              <a:ext cx="583565" cy="632460"/>
            </a:xfrm>
            <a:custGeom>
              <a:avLst/>
              <a:gdLst/>
              <a:ahLst/>
              <a:cxnLst/>
              <a:rect l="l" t="t" r="r" b="b"/>
              <a:pathLst>
                <a:path w="583564" h="632460">
                  <a:moveTo>
                    <a:pt x="583184" y="0"/>
                  </a:moveTo>
                  <a:lnTo>
                    <a:pt x="0" y="0"/>
                  </a:lnTo>
                  <a:lnTo>
                    <a:pt x="0" y="632460"/>
                  </a:lnTo>
                  <a:lnTo>
                    <a:pt x="583184" y="632460"/>
                  </a:lnTo>
                  <a:lnTo>
                    <a:pt x="583184" y="0"/>
                  </a:lnTo>
                  <a:close/>
                </a:path>
              </a:pathLst>
            </a:custGeom>
            <a:solidFill>
              <a:srgbClr val="779F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81427" y="1690116"/>
              <a:ext cx="585470" cy="643255"/>
            </a:xfrm>
            <a:custGeom>
              <a:avLst/>
              <a:gdLst/>
              <a:ahLst/>
              <a:cxnLst/>
              <a:rect l="l" t="t" r="r" b="b"/>
              <a:pathLst>
                <a:path w="585469" h="643255">
                  <a:moveTo>
                    <a:pt x="584962" y="0"/>
                  </a:moveTo>
                  <a:lnTo>
                    <a:pt x="0" y="0"/>
                  </a:lnTo>
                  <a:lnTo>
                    <a:pt x="0" y="643001"/>
                  </a:lnTo>
                  <a:lnTo>
                    <a:pt x="584962" y="643001"/>
                  </a:lnTo>
                  <a:lnTo>
                    <a:pt x="584962" y="0"/>
                  </a:lnTo>
                  <a:close/>
                </a:path>
              </a:pathLst>
            </a:custGeom>
            <a:solidFill>
              <a:srgbClr val="9DC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1475" y="2324100"/>
              <a:ext cx="574675" cy="623570"/>
            </a:xfrm>
            <a:custGeom>
              <a:avLst/>
              <a:gdLst/>
              <a:ahLst/>
              <a:cxnLst/>
              <a:rect l="l" t="t" r="r" b="b"/>
              <a:pathLst>
                <a:path w="574675" h="623569">
                  <a:moveTo>
                    <a:pt x="574420" y="0"/>
                  </a:moveTo>
                  <a:lnTo>
                    <a:pt x="0" y="0"/>
                  </a:lnTo>
                  <a:lnTo>
                    <a:pt x="0" y="623062"/>
                  </a:lnTo>
                  <a:lnTo>
                    <a:pt x="574420" y="623062"/>
                  </a:lnTo>
                  <a:lnTo>
                    <a:pt x="57442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324099"/>
              <a:ext cx="582295" cy="633730"/>
            </a:xfrm>
            <a:custGeom>
              <a:avLst/>
              <a:gdLst/>
              <a:ahLst/>
              <a:cxnLst/>
              <a:rect l="l" t="t" r="r" b="b"/>
              <a:pathLst>
                <a:path w="582295" h="633730">
                  <a:moveTo>
                    <a:pt x="582041" y="0"/>
                  </a:moveTo>
                  <a:lnTo>
                    <a:pt x="0" y="0"/>
                  </a:lnTo>
                  <a:lnTo>
                    <a:pt x="0" y="623328"/>
                  </a:lnTo>
                  <a:lnTo>
                    <a:pt x="0" y="633603"/>
                  </a:lnTo>
                  <a:lnTo>
                    <a:pt x="582041" y="633603"/>
                  </a:lnTo>
                  <a:lnTo>
                    <a:pt x="582041" y="623328"/>
                  </a:lnTo>
                  <a:lnTo>
                    <a:pt x="582041" y="0"/>
                  </a:lnTo>
                  <a:close/>
                </a:path>
              </a:pathLst>
            </a:custGeom>
            <a:solidFill>
              <a:srgbClr val="779F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16023" y="2324100"/>
              <a:ext cx="574675" cy="633730"/>
            </a:xfrm>
            <a:custGeom>
              <a:avLst/>
              <a:gdLst/>
              <a:ahLst/>
              <a:cxnLst/>
              <a:rect l="l" t="t" r="r" b="b"/>
              <a:pathLst>
                <a:path w="574675" h="633730">
                  <a:moveTo>
                    <a:pt x="574420" y="0"/>
                  </a:moveTo>
                  <a:lnTo>
                    <a:pt x="0" y="0"/>
                  </a:lnTo>
                  <a:lnTo>
                    <a:pt x="0" y="633602"/>
                  </a:lnTo>
                  <a:lnTo>
                    <a:pt x="574420" y="633602"/>
                  </a:lnTo>
                  <a:lnTo>
                    <a:pt x="574420" y="0"/>
                  </a:lnTo>
                  <a:close/>
                </a:path>
              </a:pathLst>
            </a:custGeom>
            <a:solidFill>
              <a:srgbClr val="9DC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023" y="2947416"/>
              <a:ext cx="568325" cy="644525"/>
            </a:xfrm>
            <a:custGeom>
              <a:avLst/>
              <a:gdLst/>
              <a:ahLst/>
              <a:cxnLst/>
              <a:rect l="l" t="t" r="r" b="b"/>
              <a:pathLst>
                <a:path w="568325" h="644525">
                  <a:moveTo>
                    <a:pt x="567944" y="0"/>
                  </a:moveTo>
                  <a:lnTo>
                    <a:pt x="0" y="0"/>
                  </a:lnTo>
                  <a:lnTo>
                    <a:pt x="0" y="644143"/>
                  </a:lnTo>
                  <a:lnTo>
                    <a:pt x="567944" y="644143"/>
                  </a:lnTo>
                  <a:lnTo>
                    <a:pt x="567944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1475" y="2947416"/>
              <a:ext cx="583565" cy="644525"/>
            </a:xfrm>
            <a:custGeom>
              <a:avLst/>
              <a:gdLst/>
              <a:ahLst/>
              <a:cxnLst/>
              <a:rect l="l" t="t" r="r" b="b"/>
              <a:pathLst>
                <a:path w="583564" h="644525">
                  <a:moveTo>
                    <a:pt x="583184" y="0"/>
                  </a:moveTo>
                  <a:lnTo>
                    <a:pt x="0" y="0"/>
                  </a:lnTo>
                  <a:lnTo>
                    <a:pt x="0" y="644143"/>
                  </a:lnTo>
                  <a:lnTo>
                    <a:pt x="583184" y="644143"/>
                  </a:lnTo>
                  <a:lnTo>
                    <a:pt x="583184" y="0"/>
                  </a:lnTo>
                  <a:close/>
                </a:path>
              </a:pathLst>
            </a:custGeom>
            <a:solidFill>
              <a:srgbClr val="9DC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541769" y="4911917"/>
            <a:ext cx="2384425" cy="78041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70"/>
              </a:spcBef>
            </a:pPr>
            <a:r>
              <a:rPr sz="2100" b="0" spc="-100" dirty="0">
                <a:latin typeface="Noto Sans CJK JP Medium"/>
                <a:cs typeface="Noto Sans CJK JP Medium"/>
              </a:rPr>
              <a:t>國立成功</a:t>
            </a:r>
            <a:r>
              <a:rPr sz="2100" b="0" spc="-120" dirty="0">
                <a:latin typeface="Noto Sans CJK JP Medium"/>
                <a:cs typeface="Noto Sans CJK JP Medium"/>
              </a:rPr>
              <a:t>大</a:t>
            </a:r>
            <a:r>
              <a:rPr sz="2100" b="0" dirty="0">
                <a:latin typeface="Noto Sans CJK JP Medium"/>
                <a:cs typeface="Noto Sans CJK JP Medium"/>
              </a:rPr>
              <a:t>學</a:t>
            </a:r>
            <a:r>
              <a:rPr sz="2100" b="0" spc="-155" dirty="0">
                <a:latin typeface="Noto Sans CJK JP Medium"/>
                <a:cs typeface="Noto Sans CJK JP Medium"/>
              </a:rPr>
              <a:t> </a:t>
            </a:r>
            <a:r>
              <a:rPr sz="2100" b="0" spc="-85" dirty="0">
                <a:latin typeface="Noto Sans CJK JP Medium"/>
                <a:cs typeface="Noto Sans CJK JP Medium"/>
              </a:rPr>
              <a:t>電機系</a:t>
            </a:r>
            <a:endParaRPr sz="2100">
              <a:latin typeface="Noto Sans CJK JP Medium"/>
              <a:cs typeface="Noto Sans CJK JP Medium"/>
            </a:endParaRPr>
          </a:p>
          <a:p>
            <a:pPr marR="8255" algn="r">
              <a:lnSpc>
                <a:spcPct val="100000"/>
              </a:lnSpc>
              <a:spcBef>
                <a:spcPts val="405"/>
              </a:spcBef>
            </a:pPr>
            <a:r>
              <a:rPr sz="2200" b="0" spc="-10" dirty="0">
                <a:latin typeface="Noto Sans CJK JP Medium"/>
                <a:cs typeface="Noto Sans CJK JP Medium"/>
              </a:rPr>
              <a:t>2022</a:t>
            </a:r>
            <a:endParaRPr sz="2200">
              <a:latin typeface="Noto Sans CJK JP Medium"/>
              <a:cs typeface="Noto Sans CJK JP Medium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28801" y="2328608"/>
            <a:ext cx="7315200" cy="63991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165350" algn="l">
              <a:lnSpc>
                <a:spcPts val="4765"/>
              </a:lnSpc>
              <a:spcBef>
                <a:spcPts val="190"/>
              </a:spcBef>
            </a:pPr>
            <a:r>
              <a:rPr lang="en-US" altLang="zh-TW" sz="4200" b="1" dirty="0">
                <a:solidFill>
                  <a:srgbClr val="FFFFFF"/>
                </a:solidFill>
                <a:latin typeface="Times New Roman"/>
                <a:cs typeface="Times New Roman"/>
              </a:rPr>
              <a:t>PWM</a:t>
            </a:r>
            <a:r>
              <a:rPr lang="zh-TW" altLang="en-US" sz="4200" b="1" dirty="0">
                <a:solidFill>
                  <a:srgbClr val="FFFFFF"/>
                </a:solidFill>
                <a:latin typeface="Times New Roman"/>
                <a:cs typeface="Times New Roman"/>
              </a:rPr>
              <a:t>呼吸燈</a:t>
            </a:r>
            <a:endParaRPr sz="4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1AC47419-49F0-4D3F-8BF2-52AC95BF3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4400" y="1104737"/>
            <a:ext cx="4324746" cy="5416868"/>
          </a:xfrm>
          <a:ln w="38100">
            <a:solidFill>
              <a:schemeClr val="tx1"/>
            </a:solidFill>
          </a:ln>
        </p:spPr>
        <p:txBody>
          <a:bodyPr/>
          <a:lstStyle/>
          <a:p>
            <a:r>
              <a:rPr lang="en-US" altLang="zh-TW" sz="1600" dirty="0">
                <a:solidFill>
                  <a:schemeClr val="tx1"/>
                </a:solidFill>
              </a:rPr>
              <a:t>module </a:t>
            </a:r>
            <a:r>
              <a:rPr lang="en-US" altLang="zh-TW" sz="1600" dirty="0" err="1">
                <a:solidFill>
                  <a:schemeClr val="tx1"/>
                </a:solidFill>
              </a:rPr>
              <a:t>pwm</a:t>
            </a:r>
            <a:r>
              <a:rPr lang="en-US" altLang="zh-TW" sz="1600" dirty="0">
                <a:solidFill>
                  <a:schemeClr val="tx1"/>
                </a:solidFill>
              </a:rPr>
              <a:t>(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input </a:t>
            </a:r>
            <a:r>
              <a:rPr lang="en-US" altLang="zh-TW" sz="1600" dirty="0" err="1">
                <a:solidFill>
                  <a:schemeClr val="tx1"/>
                </a:solidFill>
              </a:rPr>
              <a:t>rst</a:t>
            </a:r>
            <a:r>
              <a:rPr lang="en-US" altLang="zh-TW" sz="16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input enable,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input </a:t>
            </a:r>
            <a:r>
              <a:rPr lang="en-US" altLang="zh-TW" sz="1600" dirty="0" err="1">
                <a:solidFill>
                  <a:schemeClr val="tx1"/>
                </a:solidFill>
              </a:rPr>
              <a:t>duty_trig</a:t>
            </a:r>
            <a:r>
              <a:rPr lang="en-US" altLang="zh-TW" sz="16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input </a:t>
            </a:r>
            <a:r>
              <a:rPr lang="en-US" altLang="zh-TW" sz="1600" dirty="0" err="1">
                <a:solidFill>
                  <a:schemeClr val="tx1"/>
                </a:solidFill>
              </a:rPr>
              <a:t>phase_trig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input [7:0] phase,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output wire out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reg[7:0] count;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assign out = ((count &lt; phase) | </a:t>
            </a:r>
            <a:r>
              <a:rPr lang="en-US" altLang="zh-TW" sz="1600" dirty="0" err="1">
                <a:solidFill>
                  <a:schemeClr val="tx1"/>
                </a:solidFill>
              </a:rPr>
              <a:t>phase_trig</a:t>
            </a:r>
            <a:r>
              <a:rPr lang="en-US" altLang="zh-TW" sz="1600" dirty="0">
                <a:solidFill>
                  <a:schemeClr val="tx1"/>
                </a:solidFill>
              </a:rPr>
              <a:t>) &amp; enable;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always@(</a:t>
            </a:r>
            <a:r>
              <a:rPr lang="en-US" altLang="zh-TW" sz="1600" dirty="0" err="1">
                <a:solidFill>
                  <a:schemeClr val="tx1"/>
                </a:solidFill>
              </a:rPr>
              <a:t>posedge</a:t>
            </a: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</a:rPr>
              <a:t>duty_trig</a:t>
            </a:r>
            <a:r>
              <a:rPr lang="en-US" altLang="zh-TW" sz="1600" dirty="0">
                <a:solidFill>
                  <a:schemeClr val="tx1"/>
                </a:solidFill>
              </a:rPr>
              <a:t> or </a:t>
            </a:r>
            <a:r>
              <a:rPr lang="en-US" altLang="zh-TW" sz="1600" dirty="0" err="1">
                <a:solidFill>
                  <a:schemeClr val="tx1"/>
                </a:solidFill>
              </a:rPr>
              <a:t>posedge</a:t>
            </a: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</a:rPr>
              <a:t>rst</a:t>
            </a:r>
            <a:r>
              <a:rPr lang="en-US" altLang="zh-TW" sz="1600" dirty="0">
                <a:solidFill>
                  <a:schemeClr val="tx1"/>
                </a:solidFill>
              </a:rPr>
              <a:t>)begin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if(</a:t>
            </a:r>
            <a:r>
              <a:rPr lang="en-US" altLang="zh-TW" sz="1600" dirty="0" err="1">
                <a:solidFill>
                  <a:schemeClr val="tx1"/>
                </a:solidFill>
              </a:rPr>
              <a:t>rst</a:t>
            </a:r>
            <a:r>
              <a:rPr lang="en-US" altLang="zh-TW" sz="1600" dirty="0">
                <a:solidFill>
                  <a:schemeClr val="tx1"/>
                </a:solidFill>
              </a:rPr>
              <a:t>)begin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    count &lt;= 8'b0;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end else if(</a:t>
            </a:r>
            <a:r>
              <a:rPr lang="en-US" altLang="zh-TW" sz="1600" dirty="0" err="1">
                <a:solidFill>
                  <a:schemeClr val="tx1"/>
                </a:solidFill>
              </a:rPr>
              <a:t>phase_trig</a:t>
            </a:r>
            <a:r>
              <a:rPr lang="en-US" altLang="zh-TW" sz="1600" dirty="0">
                <a:solidFill>
                  <a:schemeClr val="tx1"/>
                </a:solidFill>
              </a:rPr>
              <a:t>)begin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    count &lt;= 8'b0;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end else if(</a:t>
            </a:r>
            <a:r>
              <a:rPr lang="en-US" altLang="zh-TW" sz="1600" dirty="0" err="1">
                <a:solidFill>
                  <a:schemeClr val="tx1"/>
                </a:solidFill>
              </a:rPr>
              <a:t>duty_trig</a:t>
            </a:r>
            <a:r>
              <a:rPr lang="en-US" altLang="zh-TW" sz="1600" dirty="0">
                <a:solidFill>
                  <a:schemeClr val="tx1"/>
                </a:solidFill>
              </a:rPr>
              <a:t>)begin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    count &lt;= count + 1; 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end else begin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    count &lt;= count;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    end 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end</a:t>
            </a:r>
          </a:p>
          <a:p>
            <a:r>
              <a:rPr lang="en-US" altLang="zh-TW" sz="1600" dirty="0" err="1">
                <a:solidFill>
                  <a:schemeClr val="tx1"/>
                </a:solidFill>
              </a:rPr>
              <a:t>endmodule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06E15702-7A02-4E7D-A95C-1EE2C9B3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517" y="422546"/>
            <a:ext cx="3045765" cy="515526"/>
          </a:xfrm>
        </p:spPr>
        <p:txBody>
          <a:bodyPr/>
          <a:lstStyle/>
          <a:p>
            <a:r>
              <a:rPr lang="en-US" altLang="zh-TW" dirty="0"/>
              <a:t>8 bit phase PWM</a:t>
            </a:r>
            <a:endParaRPr lang="zh-TW" altLang="en-US" dirty="0"/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76D677D7-7FE3-4469-A53A-6B31397B810C}"/>
              </a:ext>
            </a:extLst>
          </p:cNvPr>
          <p:cNvSpPr txBox="1">
            <a:spLocks/>
          </p:cNvSpPr>
          <p:nvPr/>
        </p:nvSpPr>
        <p:spPr>
          <a:xfrm>
            <a:off x="518774" y="5770916"/>
            <a:ext cx="380597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tx1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r>
              <a:rPr lang="en-US" altLang="zh-TW" sz="1800" kern="0" dirty="0"/>
              <a:t>256 duty cycles between </a:t>
            </a:r>
            <a:r>
              <a:rPr lang="en-US" altLang="zh-TW" sz="1800" kern="0" dirty="0" err="1"/>
              <a:t>Phase_triggers</a:t>
            </a:r>
            <a:endParaRPr lang="zh-TW" altLang="en-US" sz="1800" kern="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994F7E34-4D77-4230-874A-B11BD2C8A66B}"/>
              </a:ext>
            </a:extLst>
          </p:cNvPr>
          <p:cNvSpPr/>
          <p:nvPr/>
        </p:nvSpPr>
        <p:spPr>
          <a:xfrm>
            <a:off x="958215" y="4114800"/>
            <a:ext cx="2927089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3F322ACD-23FE-423B-A73B-431FED85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38161"/>
            <a:ext cx="2818105" cy="455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7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964B0-0430-4446-8864-82F1BA8D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564761"/>
            <a:ext cx="3045765" cy="515526"/>
          </a:xfrm>
        </p:spPr>
        <p:txBody>
          <a:bodyPr/>
          <a:lstStyle/>
          <a:p>
            <a:r>
              <a:rPr lang="en-US" altLang="zh-TW" dirty="0"/>
              <a:t> Clock Divider1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E980A6-6A24-4422-9079-3F72FD26D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9" y="1524000"/>
            <a:ext cx="8693780" cy="12954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1C5B61E1-4982-4571-B3CA-91CA3ED6DFBF}"/>
              </a:ext>
            </a:extLst>
          </p:cNvPr>
          <p:cNvSpPr txBox="1">
            <a:spLocks/>
          </p:cNvSpPr>
          <p:nvPr/>
        </p:nvSpPr>
        <p:spPr>
          <a:xfrm>
            <a:off x="840435" y="3185047"/>
            <a:ext cx="7010400" cy="515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tx1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r>
              <a:rPr lang="en-US" altLang="zh-TW" kern="0" dirty="0"/>
              <a:t> </a:t>
            </a:r>
            <a:r>
              <a:rPr lang="en-US" altLang="zh-TW" sz="2400" kern="0" dirty="0"/>
              <a:t>Divide clock </a:t>
            </a:r>
            <a:r>
              <a:rPr lang="en-US" altLang="zh-TW" sz="2400" b="1" kern="0" dirty="0"/>
              <a:t>frequency</a:t>
            </a:r>
            <a:r>
              <a:rPr lang="en-US" altLang="zh-TW" sz="2400" kern="0" dirty="0"/>
              <a:t> by 2</a:t>
            </a:r>
            <a:endParaRPr lang="zh-TW" altLang="en-US" sz="2400" kern="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F254D45-EF9C-41B2-B480-BE6E9AE79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397" y="3328726"/>
            <a:ext cx="3126435" cy="2992739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661D2924-10A5-4840-8EF4-350EC778DC91}"/>
              </a:ext>
            </a:extLst>
          </p:cNvPr>
          <p:cNvGrpSpPr/>
          <p:nvPr/>
        </p:nvGrpSpPr>
        <p:grpSpPr>
          <a:xfrm>
            <a:off x="1226080" y="3886200"/>
            <a:ext cx="3090980" cy="2497067"/>
            <a:chOff x="265014" y="3825843"/>
            <a:chExt cx="3090980" cy="249706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85562E6-2A9B-4524-BC84-86FB2ABBB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014" y="3825843"/>
              <a:ext cx="2782986" cy="2497067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9BF9D73-7F5A-4F40-AD51-EDFB2D9BA5A7}"/>
                </a:ext>
              </a:extLst>
            </p:cNvPr>
            <p:cNvSpPr/>
            <p:nvPr/>
          </p:nvSpPr>
          <p:spPr>
            <a:xfrm>
              <a:off x="2892406" y="4416902"/>
              <a:ext cx="463588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div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B2685DF-653B-4CDB-91F2-D3201920B4EF}"/>
                </a:ext>
              </a:extLst>
            </p:cNvPr>
            <p:cNvSpPr/>
            <p:nvPr/>
          </p:nvSpPr>
          <p:spPr>
            <a:xfrm>
              <a:off x="304800" y="4219424"/>
              <a:ext cx="771878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triggrt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5EE29C4-F3CB-4551-8FFE-98DFC89BB093}"/>
                </a:ext>
              </a:extLst>
            </p:cNvPr>
            <p:cNvSpPr/>
            <p:nvPr/>
          </p:nvSpPr>
          <p:spPr>
            <a:xfrm>
              <a:off x="332211" y="5149334"/>
              <a:ext cx="717056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n_rst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907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70DA022-BD29-4891-8F78-3E839A8C5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117" y="534151"/>
            <a:ext cx="3045765" cy="515526"/>
          </a:xfrm>
        </p:spPr>
        <p:txBody>
          <a:bodyPr/>
          <a:lstStyle/>
          <a:p>
            <a:r>
              <a:rPr lang="en-US" altLang="zh-TW" dirty="0"/>
              <a:t> Clock Divider2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FEC899-CB98-4682-838D-B29C175A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" y="1752600"/>
            <a:ext cx="6647983" cy="1905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3A8DED-27AD-425E-9453-57BF6C820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" y="4267200"/>
            <a:ext cx="13483648" cy="2112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標題 1">
                <a:extLst>
                  <a:ext uri="{FF2B5EF4-FFF2-40B4-BE49-F238E27FC236}">
                    <a16:creationId xmlns:a16="http://schemas.microsoft.com/office/drawing/2014/main" id="{86DD1B5F-40A5-48CB-AA13-82C1A4B465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800" y="1160874"/>
                <a:ext cx="4800600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>
                  <a:defRPr sz="3350" b="0" i="0">
                    <a:solidFill>
                      <a:schemeClr val="tx1"/>
                    </a:solidFill>
                    <a:latin typeface="Noto Sans CJK JP Medium"/>
                    <a:ea typeface="+mj-ea"/>
                    <a:cs typeface="Noto Sans CJK JP Medium"/>
                  </a:defRPr>
                </a:lvl1pPr>
              </a:lstStyle>
              <a:p>
                <a:r>
                  <a:rPr lang="en-US" altLang="zh-TW" sz="2400" kern="0" dirty="0"/>
                  <a:t>Clock divide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kern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b="0" i="1" kern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sz="2400" b="0" i="1" kern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400" i="1" ker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altLang="zh-TW" sz="2400" i="1" kern="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sty m:val="p"/>
                      </m:rPr>
                      <a:rPr lang="en-US" altLang="zh-TW" sz="2400" i="1" kern="0">
                        <a:latin typeface="Cambria Math" panose="02040503050406030204" pitchFamily="18" charset="0"/>
                      </a:rPr>
                      <m:t>F</m:t>
                    </m:r>
                    <m:r>
                      <a:rPr lang="zh-TW" altLang="en-US" sz="2400" i="1" kern="0" smtClean="0">
                        <a:latin typeface="Cambria Math" panose="02040503050406030204" pitchFamily="18" charset="0"/>
                      </a:rPr>
                      <m:t>個數</m:t>
                    </m:r>
                    <m:r>
                      <a:rPr lang="en-US" altLang="zh-TW" sz="2400" b="0" i="1" kern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kern="0" dirty="0"/>
              </a:p>
            </p:txBody>
          </p:sp>
        </mc:Choice>
        <mc:Fallback xmlns="">
          <p:sp>
            <p:nvSpPr>
              <p:cNvPr id="11" name="標題 1">
                <a:extLst>
                  <a:ext uri="{FF2B5EF4-FFF2-40B4-BE49-F238E27FC236}">
                    <a16:creationId xmlns:a16="http://schemas.microsoft.com/office/drawing/2014/main" id="{86DD1B5F-40A5-48CB-AA13-82C1A4B46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160874"/>
                <a:ext cx="4800600" cy="369332"/>
              </a:xfrm>
              <a:prstGeom prst="rect">
                <a:avLst/>
              </a:prstGeom>
              <a:blipFill>
                <a:blip r:embed="rId5"/>
                <a:stretch>
                  <a:fillRect l="-3807" t="-24590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F31824D-A316-461A-B73A-0E8A08B0520F}"/>
                  </a:ext>
                </a:extLst>
              </p:cNvPr>
              <p:cNvSpPr/>
              <p:nvPr/>
            </p:nvSpPr>
            <p:spPr>
              <a:xfrm>
                <a:off x="6668134" y="2329626"/>
                <a:ext cx="2422651" cy="10794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dirty="0"/>
                  <a:t>Divided clock frequency</a:t>
                </a:r>
              </a:p>
              <a:p>
                <a:r>
                  <a:rPr lang="en-US" altLang="zh-TW" dirty="0" err="1"/>
                  <a:t>freqY</a:t>
                </a:r>
                <a:r>
                  <a:rPr lang="en-US" altLang="zh-TW" dirty="0"/>
                  <a:t>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dirty="0"/>
                          <m:t>125</m:t>
                        </m:r>
                        <m:r>
                          <m:rPr>
                            <m:nor/>
                          </m:rPr>
                          <a:rPr lang="en-US" altLang="zh-TW" dirty="0"/>
                          <m:t>MHZ</m:t>
                        </m:r>
                      </m:num>
                      <m:den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endParaRPr lang="en-US" altLang="zh-TW" dirty="0"/>
              </a:p>
              <a:p>
                <a:pPr algn="r"/>
                <a:r>
                  <a:rPr lang="en-US" altLang="zh-TW" dirty="0"/>
                  <a:t>(n=#DFF)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F31824D-A316-461A-B73A-0E8A08B05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134" y="2329626"/>
                <a:ext cx="2422651" cy="1079463"/>
              </a:xfrm>
              <a:prstGeom prst="rect">
                <a:avLst/>
              </a:prstGeom>
              <a:blipFill>
                <a:blip r:embed="rId6"/>
                <a:stretch>
                  <a:fillRect l="-2267" t="-2825" r="-2015" b="-79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689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B005A17-CF8B-401D-BDA6-749433AAF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117" y="534151"/>
            <a:ext cx="3045765" cy="515526"/>
          </a:xfrm>
        </p:spPr>
        <p:txBody>
          <a:bodyPr/>
          <a:lstStyle/>
          <a:p>
            <a:r>
              <a:rPr lang="en-US" altLang="zh-TW" dirty="0"/>
              <a:t>Ripple Counter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C6DEB1-F27C-402D-9666-F823B7B8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93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0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A9DA81B-7176-4427-82EF-3F231BCC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66653"/>
            <a:ext cx="8165003" cy="29272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43F5B0-B4F3-4C7C-8951-B1CC55ABFE88}"/>
              </a:ext>
            </a:extLst>
          </p:cNvPr>
          <p:cNvSpPr/>
          <p:nvPr/>
        </p:nvSpPr>
        <p:spPr>
          <a:xfrm>
            <a:off x="685800" y="3782157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always@(</a:t>
            </a:r>
            <a:r>
              <a:rPr lang="en-US" altLang="zh-TW" dirty="0" err="1"/>
              <a:t>posedge</a:t>
            </a:r>
            <a:r>
              <a:rPr lang="en-US" altLang="zh-TW" dirty="0"/>
              <a:t> </a:t>
            </a:r>
            <a:r>
              <a:rPr lang="en-US" altLang="zh-TW" dirty="0" err="1"/>
              <a:t>clk</a:t>
            </a:r>
            <a:r>
              <a:rPr lang="en-US" altLang="zh-TW" dirty="0"/>
              <a:t> or </a:t>
            </a:r>
            <a:r>
              <a:rPr lang="en-US" altLang="zh-TW" dirty="0" err="1"/>
              <a:t>posedge</a:t>
            </a:r>
            <a:r>
              <a:rPr lang="en-US" altLang="zh-TW" dirty="0"/>
              <a:t> </a:t>
            </a:r>
            <a:r>
              <a:rPr lang="en-US" altLang="zh-TW" dirty="0" err="1"/>
              <a:t>rst</a:t>
            </a:r>
            <a:r>
              <a:rPr lang="en-US" altLang="zh-TW" dirty="0"/>
              <a:t>)begin</a:t>
            </a:r>
          </a:p>
          <a:p>
            <a:r>
              <a:rPr lang="en-US" altLang="zh-TW" dirty="0"/>
              <a:t>    if(</a:t>
            </a:r>
            <a:r>
              <a:rPr lang="en-US" altLang="zh-TW" dirty="0" err="1"/>
              <a:t>rst</a:t>
            </a:r>
            <a:r>
              <a:rPr lang="en-US" altLang="zh-TW" dirty="0"/>
              <a:t>)begin</a:t>
            </a:r>
          </a:p>
          <a:p>
            <a:r>
              <a:rPr lang="en-US" altLang="zh-TW" dirty="0"/>
              <a:t>        C &lt;= 3'b0;</a:t>
            </a:r>
          </a:p>
          <a:p>
            <a:r>
              <a:rPr lang="en-US" altLang="zh-TW" dirty="0"/>
              <a:t>    end else if(</a:t>
            </a:r>
            <a:r>
              <a:rPr lang="en-US" altLang="zh-TW" dirty="0" err="1"/>
              <a:t>en</a:t>
            </a:r>
            <a:r>
              <a:rPr lang="en-US" altLang="zh-TW" dirty="0"/>
              <a:t>)begin</a:t>
            </a:r>
          </a:p>
          <a:p>
            <a:r>
              <a:rPr lang="en-US" altLang="zh-TW" dirty="0"/>
              <a:t>        C &lt;= C + 3'b1;</a:t>
            </a:r>
          </a:p>
          <a:p>
            <a:r>
              <a:rPr lang="en-US" altLang="zh-TW" dirty="0"/>
              <a:t>    end else begin</a:t>
            </a:r>
          </a:p>
          <a:p>
            <a:r>
              <a:rPr lang="en-US" altLang="zh-TW" dirty="0"/>
              <a:t>        C &lt;= C;</a:t>
            </a:r>
          </a:p>
          <a:p>
            <a:r>
              <a:rPr lang="en-US" altLang="zh-TW" dirty="0"/>
              <a:t>    end</a:t>
            </a:r>
          </a:p>
          <a:p>
            <a:r>
              <a:rPr lang="en-US" altLang="zh-TW" dirty="0"/>
              <a:t>end</a:t>
            </a:r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19AD166-1F94-42EB-A866-F956F9C9FD2C}"/>
              </a:ext>
            </a:extLst>
          </p:cNvPr>
          <p:cNvCxnSpPr>
            <a:cxnSpLocks/>
          </p:cNvCxnSpPr>
          <p:nvPr/>
        </p:nvCxnSpPr>
        <p:spPr>
          <a:xfrm>
            <a:off x="1676400" y="1488252"/>
            <a:ext cx="198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7B7EEAB0-7CAD-4F12-9B1E-6F7613AC7BDA}"/>
              </a:ext>
            </a:extLst>
          </p:cNvPr>
          <p:cNvSpPr/>
          <p:nvPr/>
        </p:nvSpPr>
        <p:spPr>
          <a:xfrm>
            <a:off x="1103906" y="1219200"/>
            <a:ext cx="609600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9537FE-886C-46DD-B818-15BC9A1E4998}"/>
              </a:ext>
            </a:extLst>
          </p:cNvPr>
          <p:cNvSpPr/>
          <p:nvPr/>
        </p:nvSpPr>
        <p:spPr>
          <a:xfrm>
            <a:off x="1828800" y="3093760"/>
            <a:ext cx="609600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rst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541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8C60B-A722-4E77-8007-49262801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609600"/>
            <a:ext cx="4114800" cy="515526"/>
          </a:xfrm>
        </p:spPr>
        <p:txBody>
          <a:bodyPr/>
          <a:lstStyle/>
          <a:p>
            <a:r>
              <a:rPr lang="en-US" altLang="zh-TW" dirty="0"/>
              <a:t>Digital Sinusoidal wave  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FC1FBD-67C2-4B9F-8287-AD9B54740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676400"/>
            <a:ext cx="5410200" cy="1538883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/*NOTE </a:t>
            </a:r>
          </a:p>
          <a:p>
            <a:r>
              <a:rPr lang="en-US" altLang="zh-TW" dirty="0" err="1">
                <a:solidFill>
                  <a:schemeClr val="tx1"/>
                </a:solidFill>
              </a:rPr>
              <a:t>LUT_sin</a:t>
            </a:r>
            <a:r>
              <a:rPr lang="en-US" altLang="zh-TW" dirty="0">
                <a:solidFill>
                  <a:schemeClr val="tx1"/>
                </a:solidFill>
              </a:rPr>
              <a:t> table is a wave look up table with 8 bit  index from 0~255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the range of  output data  0 ~ 255 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*/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FF199B-9DB4-4473-9E9E-385D77A7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817171"/>
            <a:ext cx="3198181" cy="13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1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B7C2F2-2B59-4C2F-8585-A851846C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58" y="531734"/>
            <a:ext cx="3219361" cy="1846659"/>
          </a:xfrm>
        </p:spPr>
        <p:txBody>
          <a:bodyPr/>
          <a:lstStyle/>
          <a:p>
            <a:r>
              <a:rPr lang="en-US" altLang="zh-TW" sz="2000" dirty="0"/>
              <a:t>Simulation </a:t>
            </a:r>
            <a:br>
              <a:rPr lang="en-US" altLang="zh-TW" sz="2000" dirty="0"/>
            </a:br>
            <a:r>
              <a:rPr lang="en-US" altLang="zh-TW" sz="2000" dirty="0"/>
              <a:t>1. Disable </a:t>
            </a:r>
            <a:r>
              <a:rPr lang="en-US" altLang="zh-TW" sz="2000" dirty="0" err="1"/>
              <a:t>top.v</a:t>
            </a:r>
            <a:br>
              <a:rPr lang="en-US" altLang="zh-TW" sz="2000" dirty="0"/>
            </a:br>
            <a:r>
              <a:rPr lang="en-US" altLang="zh-TW" sz="2000" dirty="0"/>
              <a:t>2.</a:t>
            </a:r>
            <a:r>
              <a:rPr lang="zh-TW" altLang="en-US" sz="2000" dirty="0"/>
              <a:t> </a:t>
            </a:r>
            <a:r>
              <a:rPr lang="en-US" altLang="zh-TW" sz="2000" dirty="0"/>
              <a:t>Disable design_1_wrapper.v</a:t>
            </a:r>
            <a:br>
              <a:rPr lang="en-US" altLang="zh-TW" sz="2000" dirty="0"/>
            </a:br>
            <a:r>
              <a:rPr lang="en-US" altLang="zh-TW" sz="2000" dirty="0"/>
              <a:t>3. Enable </a:t>
            </a:r>
            <a:r>
              <a:rPr lang="en-US" altLang="zh-TW" sz="2000" dirty="0" err="1"/>
              <a:t>top_tb.v</a:t>
            </a:r>
            <a:r>
              <a:rPr lang="en-US" altLang="zh-TW" sz="2000" dirty="0"/>
              <a:t> </a:t>
            </a:r>
            <a:br>
              <a:rPr lang="en-US" altLang="zh-TW" sz="2000" dirty="0"/>
            </a:br>
            <a:r>
              <a:rPr lang="en-US" altLang="zh-TW" sz="2000" dirty="0"/>
              <a:t>4. Set </a:t>
            </a:r>
            <a:r>
              <a:rPr lang="en-US" altLang="zh-TW" sz="2000" dirty="0" err="1"/>
              <a:t>top_tb.v</a:t>
            </a:r>
            <a:r>
              <a:rPr lang="en-US" altLang="zh-TW" sz="2000" dirty="0"/>
              <a:t> as top</a:t>
            </a:r>
            <a:br>
              <a:rPr lang="en-US" altLang="zh-TW" sz="2000" dirty="0"/>
            </a:br>
            <a:endParaRPr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D95EE8-39AD-4FD5-BE49-BE40A6AF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962400"/>
            <a:ext cx="2903209" cy="271531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6DCFA38C-18CC-4083-B01D-37CC7CFAC24B}"/>
              </a:ext>
            </a:extLst>
          </p:cNvPr>
          <p:cNvSpPr txBox="1">
            <a:spLocks/>
          </p:cNvSpPr>
          <p:nvPr/>
        </p:nvSpPr>
        <p:spPr>
          <a:xfrm>
            <a:off x="4816136" y="457200"/>
            <a:ext cx="35814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tx1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r>
              <a:rPr lang="en-US" altLang="zh-TW" sz="2000" kern="0" dirty="0"/>
              <a:t>FPFA synthesis</a:t>
            </a:r>
          </a:p>
          <a:p>
            <a:r>
              <a:rPr lang="en-US" altLang="zh-TW" sz="2000" dirty="0"/>
              <a:t>1. Enable </a:t>
            </a:r>
            <a:r>
              <a:rPr lang="en-US" altLang="zh-TW" sz="2000" dirty="0" err="1"/>
              <a:t>top_tb.v</a:t>
            </a:r>
            <a:endParaRPr lang="en-US" altLang="zh-TW" sz="2000" kern="0" dirty="0"/>
          </a:p>
          <a:p>
            <a:r>
              <a:rPr lang="en-US" altLang="zh-TW" sz="2000" kern="0" dirty="0"/>
              <a:t>2. Enable </a:t>
            </a:r>
            <a:r>
              <a:rPr lang="en-US" altLang="zh-TW" sz="2000" kern="0" dirty="0" err="1"/>
              <a:t>top.v</a:t>
            </a:r>
            <a:r>
              <a:rPr lang="en-US" altLang="zh-TW" sz="2000" kern="0" dirty="0"/>
              <a:t> </a:t>
            </a:r>
          </a:p>
          <a:p>
            <a:r>
              <a:rPr lang="en-US" altLang="zh-TW" sz="2000" kern="0" dirty="0"/>
              <a:t>3. Enable </a:t>
            </a:r>
            <a:r>
              <a:rPr lang="en-US" altLang="zh-TW" sz="2000" dirty="0"/>
              <a:t>design_1_wrapper.v </a:t>
            </a:r>
            <a:endParaRPr lang="en-US" altLang="zh-TW" sz="2000" kern="0" dirty="0"/>
          </a:p>
          <a:p>
            <a:r>
              <a:rPr lang="en-US" altLang="zh-TW" sz="2000" dirty="0"/>
              <a:t>4. Set design_1_wrapper.v as top</a:t>
            </a:r>
          </a:p>
          <a:p>
            <a:r>
              <a:rPr lang="en-US" altLang="zh-TW" sz="2000" kern="0" dirty="0"/>
              <a:t> </a:t>
            </a:r>
            <a:endParaRPr lang="zh-TW" altLang="en-US" sz="2000" kern="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30316A-E2DF-47B7-851C-A8B99C1F9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31" y="2124964"/>
            <a:ext cx="3186259" cy="21263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BAFF8D-2948-46B4-BCD7-0B1A2B5C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84" y="2292762"/>
            <a:ext cx="4055891" cy="13013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00AB63-0449-41C2-8AAC-FDA45ED77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4426106"/>
            <a:ext cx="3581400" cy="22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3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F5BBBAA-FC1D-49BE-9774-0161CA8CB850}"/>
              </a:ext>
            </a:extLst>
          </p:cNvPr>
          <p:cNvSpPr txBox="1"/>
          <p:nvPr/>
        </p:nvSpPr>
        <p:spPr>
          <a:xfrm>
            <a:off x="838200" y="914400"/>
            <a:ext cx="8077200" cy="1829347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5"/>
              </a:spcBef>
              <a:buClr>
                <a:srgbClr val="779F92"/>
              </a:buClr>
              <a:buFont typeface="Wingdings"/>
              <a:buChar char="◼"/>
              <a:tabLst>
                <a:tab pos="355600" algn="l"/>
              </a:tabLst>
            </a:pPr>
            <a:r>
              <a:rPr sz="2400" spc="190" dirty="0" err="1">
                <a:latin typeface="+mj-ea"/>
                <a:ea typeface="+mj-ea"/>
                <a:cs typeface="cwTeXHeiBold"/>
              </a:rPr>
              <a:t>基礎</a:t>
            </a:r>
            <a:r>
              <a:rPr lang="zh-TW" altLang="en-US" sz="2400" spc="190" dirty="0">
                <a:latin typeface="+mj-ea"/>
                <a:ea typeface="+mj-ea"/>
                <a:cs typeface="cwTeXHeiBold"/>
              </a:rPr>
              <a:t>題</a:t>
            </a:r>
            <a:endParaRPr sz="2400" dirty="0">
              <a:latin typeface="+mj-ea"/>
              <a:ea typeface="+mj-ea"/>
              <a:cs typeface="cwTeXHeiBold"/>
            </a:endParaRPr>
          </a:p>
          <a:p>
            <a:pPr marL="859790">
              <a:lnSpc>
                <a:spcPct val="100000"/>
              </a:lnSpc>
              <a:spcBef>
                <a:spcPts val="409"/>
              </a:spcBef>
            </a:pPr>
            <a:r>
              <a:rPr sz="2000" spc="-145" dirty="0">
                <a:latin typeface="+mj-ea"/>
                <a:ea typeface="+mj-ea"/>
                <a:cs typeface="cwTeXHeiBold"/>
              </a:rPr>
              <a:t> </a:t>
            </a:r>
            <a:r>
              <a:rPr lang="zh-TW" altLang="en-US" sz="2000" spc="-145" dirty="0">
                <a:latin typeface="+mj-ea"/>
                <a:ea typeface="+mj-ea"/>
                <a:cs typeface="cwTeXHeiBold"/>
              </a:rPr>
              <a:t>產生一組</a:t>
            </a:r>
            <a:r>
              <a:rPr lang="en-US" altLang="zh-TW" sz="2000" spc="-145" dirty="0">
                <a:latin typeface="+mj-ea"/>
                <a:ea typeface="+mj-ea"/>
                <a:cs typeface="cwTeXHeiBold"/>
              </a:rPr>
              <a:t>clock divider</a:t>
            </a:r>
            <a:r>
              <a:rPr lang="zh-TW" altLang="en-US" sz="2000" spc="-145" dirty="0">
                <a:latin typeface="+mj-ea"/>
                <a:ea typeface="+mj-ea"/>
                <a:cs typeface="cwTeXHeiBold"/>
              </a:rPr>
              <a:t>之波型，結報需解釋波型的產生方法與</a:t>
            </a:r>
            <a:r>
              <a:rPr lang="zh-TW" altLang="en-US" sz="2000" spc="165" dirty="0">
                <a:latin typeface="+mj-ea"/>
                <a:ea typeface="+mj-ea"/>
                <a:cs typeface="cwTeXHeiBold"/>
              </a:rPr>
              <a:t>波型圖</a:t>
            </a:r>
            <a:r>
              <a:rPr lang="zh-TW" altLang="en-US" sz="2000" spc="140" dirty="0">
                <a:latin typeface="+mj-ea"/>
                <a:ea typeface="+mj-ea"/>
                <a:cs typeface="cwTeXHeiBold"/>
              </a:rPr>
              <a:t>擷</a:t>
            </a:r>
            <a:r>
              <a:rPr lang="zh-TW" altLang="en-US" sz="2000" spc="165" dirty="0">
                <a:latin typeface="+mj-ea"/>
                <a:ea typeface="+mj-ea"/>
                <a:cs typeface="cwTeXHeiBold"/>
              </a:rPr>
              <a:t>圖</a:t>
            </a:r>
            <a:r>
              <a:rPr sz="2000" spc="-10" dirty="0">
                <a:latin typeface="+mj-ea"/>
                <a:ea typeface="+mj-ea"/>
                <a:cs typeface="Times New Roman"/>
              </a:rPr>
              <a:t>(</a:t>
            </a:r>
            <a:r>
              <a:rPr lang="zh-TW" altLang="en-US" sz="2000" spc="160" dirty="0">
                <a:latin typeface="+mj-ea"/>
                <a:ea typeface="+mj-ea"/>
                <a:cs typeface="Times New Roman"/>
              </a:rPr>
              <a:t>如下圖</a:t>
            </a:r>
            <a:r>
              <a:rPr sz="2000" spc="-5" dirty="0">
                <a:latin typeface="+mj-ea"/>
                <a:ea typeface="+mj-ea"/>
                <a:cs typeface="Times New Roman"/>
              </a:rPr>
              <a:t>)</a:t>
            </a:r>
            <a:r>
              <a:rPr sz="2000" spc="165" dirty="0">
                <a:latin typeface="+mj-ea"/>
                <a:ea typeface="+mj-ea"/>
                <a:cs typeface="cwTeXHeiBold"/>
              </a:rPr>
              <a:t>。</a:t>
            </a:r>
            <a:endParaRPr lang="en-US" sz="2000" spc="165" dirty="0">
              <a:latin typeface="+mj-ea"/>
              <a:ea typeface="+mj-ea"/>
              <a:cs typeface="cwTeXHeiBold"/>
            </a:endParaRPr>
          </a:p>
          <a:p>
            <a:pPr marL="859790">
              <a:lnSpc>
                <a:spcPct val="100000"/>
              </a:lnSpc>
              <a:spcBef>
                <a:spcPts val="409"/>
              </a:spcBef>
            </a:pPr>
            <a:r>
              <a:rPr lang="zh-TW" altLang="en-US" sz="2000" spc="165" dirty="0">
                <a:latin typeface="+mj-ea"/>
                <a:ea typeface="+mj-ea"/>
                <a:cs typeface="cwTeXHeiBold"/>
              </a:rPr>
              <a:t>以及開發版</a:t>
            </a:r>
            <a:r>
              <a:rPr lang="en-US" altLang="zh-TW" sz="2000" spc="165" dirty="0">
                <a:latin typeface="+mj-ea"/>
                <a:ea typeface="+mj-ea"/>
                <a:cs typeface="cwTeXHeiBold"/>
              </a:rPr>
              <a:t>LED4</a:t>
            </a:r>
            <a:r>
              <a:rPr lang="zh-TW" altLang="en-US" sz="2000" spc="165" dirty="0">
                <a:latin typeface="+mj-ea"/>
                <a:ea typeface="+mj-ea"/>
                <a:cs typeface="cwTeXHeiBold"/>
              </a:rPr>
              <a:t>及</a:t>
            </a:r>
            <a:r>
              <a:rPr lang="en-US" altLang="zh-TW" sz="2000" spc="165" dirty="0">
                <a:latin typeface="+mj-ea"/>
                <a:ea typeface="+mj-ea"/>
                <a:cs typeface="cwTeXHeiBold"/>
              </a:rPr>
              <a:t>LED5</a:t>
            </a:r>
            <a:r>
              <a:rPr lang="zh-TW" altLang="en-US" sz="2000" spc="165" dirty="0">
                <a:latin typeface="+mj-ea"/>
                <a:ea typeface="+mj-ea"/>
                <a:cs typeface="cwTeXHeiBold"/>
              </a:rPr>
              <a:t>之成果照片</a:t>
            </a:r>
            <a:r>
              <a:rPr lang="en-US" altLang="zh-TW" sz="2000" spc="165" dirty="0">
                <a:latin typeface="+mj-ea"/>
                <a:ea typeface="+mj-ea"/>
                <a:cs typeface="cwTeXHeiBold"/>
              </a:rPr>
              <a:t>(</a:t>
            </a:r>
            <a:r>
              <a:rPr lang="zh-TW" altLang="en-US" sz="2000" spc="165" dirty="0">
                <a:latin typeface="+mj-ea"/>
                <a:ea typeface="+mj-ea"/>
                <a:cs typeface="cwTeXHeiBold"/>
              </a:rPr>
              <a:t>白燈，及紅綠藍色燈</a:t>
            </a:r>
            <a:r>
              <a:rPr lang="en-US" altLang="zh-TW" sz="2000" spc="165" dirty="0">
                <a:latin typeface="+mj-ea"/>
                <a:ea typeface="+mj-ea"/>
                <a:cs typeface="cwTeXHeiBold"/>
              </a:rPr>
              <a:t>)</a:t>
            </a:r>
          </a:p>
          <a:p>
            <a:pPr marL="859790">
              <a:lnSpc>
                <a:spcPct val="100000"/>
              </a:lnSpc>
              <a:spcBef>
                <a:spcPts val="409"/>
              </a:spcBef>
            </a:pPr>
            <a:endParaRPr lang="en-US" altLang="zh-TW" sz="2000" spc="165" dirty="0">
              <a:latin typeface="+mj-ea"/>
              <a:ea typeface="+mj-ea"/>
              <a:cs typeface="cwTeXHeiBold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629CE7-75EF-E644-6DC0-D0FE07C4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92849"/>
            <a:ext cx="8077200" cy="31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8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CBDA0273-D013-7983-7662-319E22F83C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2188" y="1331913"/>
            <a:ext cx="6054725" cy="15215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5"/>
              </a:spcBef>
              <a:buClr>
                <a:srgbClr val="779F92"/>
              </a:buClr>
              <a:buFont typeface="Wingdings"/>
              <a:buChar char="◼"/>
              <a:tabLst>
                <a:tab pos="355600" algn="l"/>
              </a:tabLst>
            </a:pPr>
            <a:r>
              <a:rPr lang="zh-TW" altLang="en-US" sz="2400" spc="190" dirty="0">
                <a:solidFill>
                  <a:schemeClr val="tx1"/>
                </a:solidFill>
                <a:latin typeface="+mj-ea"/>
                <a:ea typeface="+mj-ea"/>
                <a:cs typeface="cwTeXHeiBold"/>
              </a:rPr>
              <a:t>加分題</a:t>
            </a:r>
            <a:endParaRPr sz="2400" dirty="0">
              <a:solidFill>
                <a:schemeClr val="tx1"/>
              </a:solidFill>
              <a:latin typeface="+mj-ea"/>
              <a:ea typeface="+mj-ea"/>
              <a:cs typeface="cwTeXHeiBold"/>
            </a:endParaRPr>
          </a:p>
          <a:p>
            <a:pPr marL="859790">
              <a:lnSpc>
                <a:spcPct val="100000"/>
              </a:lnSpc>
              <a:spcBef>
                <a:spcPts val="409"/>
              </a:spcBef>
            </a:pPr>
            <a:r>
              <a:rPr sz="2000" spc="-145" dirty="0">
                <a:solidFill>
                  <a:schemeClr val="tx1"/>
                </a:solidFill>
                <a:latin typeface="+mj-ea"/>
                <a:ea typeface="+mj-ea"/>
                <a:cs typeface="cwTeXHeiBold"/>
              </a:rPr>
              <a:t> </a:t>
            </a:r>
            <a:r>
              <a:rPr lang="zh-TW" altLang="en-US" sz="2000" spc="-145" dirty="0">
                <a:solidFill>
                  <a:schemeClr val="tx1"/>
                </a:solidFill>
                <a:latin typeface="+mj-ea"/>
                <a:ea typeface="+mj-ea"/>
                <a:cs typeface="cwTeXHeiBold"/>
              </a:rPr>
              <a:t>請解釋 </a:t>
            </a:r>
            <a:r>
              <a:rPr lang="en-US" altLang="zh-TW" sz="2000" spc="-145" dirty="0" err="1">
                <a:solidFill>
                  <a:schemeClr val="tx1"/>
                </a:solidFill>
                <a:latin typeface="+mj-ea"/>
                <a:ea typeface="+mj-ea"/>
                <a:cs typeface="cwTeXHeiBold"/>
              </a:rPr>
              <a:t>TOP.v</a:t>
            </a:r>
            <a:r>
              <a:rPr lang="en-US" altLang="zh-TW" sz="2000" spc="-145" dirty="0">
                <a:solidFill>
                  <a:schemeClr val="tx1"/>
                </a:solidFill>
                <a:latin typeface="+mj-ea"/>
                <a:ea typeface="+mj-ea"/>
                <a:cs typeface="cwTeXHeiBold"/>
              </a:rPr>
              <a:t> </a:t>
            </a:r>
            <a:r>
              <a:rPr lang="zh-TW" altLang="en-US" sz="2000" spc="-145" dirty="0">
                <a:solidFill>
                  <a:schemeClr val="tx1"/>
                </a:solidFill>
                <a:latin typeface="+mj-ea"/>
                <a:ea typeface="+mj-ea"/>
                <a:cs typeface="cwTeXHeiBold"/>
              </a:rPr>
              <a:t>所呼叫的各函式之程式碼</a:t>
            </a:r>
            <a:endParaRPr lang="en-US" altLang="zh-TW" sz="2000" spc="-145" dirty="0">
              <a:solidFill>
                <a:schemeClr val="tx1"/>
              </a:solidFill>
              <a:latin typeface="+mj-ea"/>
              <a:ea typeface="+mj-ea"/>
              <a:cs typeface="cwTeXHeiBold"/>
            </a:endParaRPr>
          </a:p>
          <a:p>
            <a:pPr marL="859790">
              <a:lnSpc>
                <a:spcPct val="100000"/>
              </a:lnSpc>
              <a:spcBef>
                <a:spcPts val="409"/>
              </a:spcBef>
            </a:pPr>
            <a:r>
              <a:rPr lang="zh-TW" altLang="en-US" sz="2000" spc="165" dirty="0">
                <a:latin typeface="+mj-ea"/>
                <a:ea typeface="+mj-ea"/>
                <a:cs typeface="cwTeXHeiBold"/>
              </a:rPr>
              <a:t>越詳細分數越高</a:t>
            </a:r>
            <a:endParaRPr lang="en-US" altLang="zh-TW" sz="2000" spc="165" dirty="0">
              <a:latin typeface="+mj-ea"/>
              <a:ea typeface="+mj-ea"/>
              <a:cs typeface="cwTeXHeiBold"/>
            </a:endParaRPr>
          </a:p>
          <a:p>
            <a:pPr marL="859790">
              <a:lnSpc>
                <a:spcPct val="100000"/>
              </a:lnSpc>
              <a:spcBef>
                <a:spcPts val="409"/>
              </a:spcBef>
            </a:pPr>
            <a:r>
              <a:rPr lang="zh-TW" altLang="en-US" sz="2000" spc="165" dirty="0">
                <a:latin typeface="+mj-ea"/>
                <a:ea typeface="+mj-ea"/>
                <a:cs typeface="cwTeXHeiBold"/>
              </a:rPr>
              <a:t>沒寫不扣分</a:t>
            </a:r>
            <a:endParaRPr lang="en-US" altLang="zh-TW" sz="2000" spc="165" dirty="0">
              <a:latin typeface="+mj-ea"/>
              <a:ea typeface="+mj-ea"/>
              <a:cs typeface="cwTeXHeiBold"/>
            </a:endParaRPr>
          </a:p>
        </p:txBody>
      </p:sp>
    </p:spTree>
    <p:extLst>
      <p:ext uri="{BB962C8B-B14F-4D97-AF65-F5344CB8AC3E}">
        <p14:creationId xmlns:p14="http://schemas.microsoft.com/office/powerpoint/2010/main" val="147481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5E0AEE9-6C5E-4DDA-9F39-884B41995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24" y="684720"/>
            <a:ext cx="3727616" cy="2549905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B058F211-86F3-4BB7-A15E-3BBD36E9396A}"/>
              </a:ext>
            </a:extLst>
          </p:cNvPr>
          <p:cNvSpPr txBox="1"/>
          <p:nvPr/>
        </p:nvSpPr>
        <p:spPr>
          <a:xfrm>
            <a:off x="156337" y="894498"/>
            <a:ext cx="5011187" cy="214994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90"/>
              </a:spcBef>
              <a:buClr>
                <a:srgbClr val="779F92"/>
              </a:buClr>
              <a:buFont typeface="Wingdings"/>
              <a:buChar char="◼"/>
              <a:tabLst>
                <a:tab pos="355600" algn="l"/>
              </a:tabLst>
            </a:pPr>
            <a:r>
              <a:rPr lang="en-US" altLang="zh-TW" sz="2400" spc="190" dirty="0">
                <a:latin typeface="cwTeXHeiBold"/>
                <a:cs typeface="cwTeXHeiBold"/>
              </a:rPr>
              <a:t>FPGA(60%)</a:t>
            </a:r>
            <a:endParaRPr lang="en-US" altLang="zh-TW" spc="190" dirty="0">
              <a:latin typeface="cwTeXHeiBold"/>
              <a:cs typeface="cwTeXHeiBold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  <a:buClr>
                <a:srgbClr val="779F92"/>
              </a:buClr>
              <a:tabLst>
                <a:tab pos="355600" algn="l"/>
              </a:tabLst>
            </a:pPr>
            <a:r>
              <a:rPr lang="zh-TW" altLang="en-US" spc="190" dirty="0">
                <a:latin typeface="cwTeXHeiBold"/>
                <a:cs typeface="cwTeXHeiBold"/>
              </a:rPr>
              <a:t>     同學需在</a:t>
            </a:r>
            <a:r>
              <a:rPr lang="en-US" altLang="zh-TW" spc="190" dirty="0">
                <a:latin typeface="cwTeXHeiBold"/>
                <a:cs typeface="cwTeXHeiBold"/>
              </a:rPr>
              <a:t>lab9_Breathing_LED</a:t>
            </a:r>
            <a:r>
              <a:rPr lang="zh-TW" altLang="en-US" spc="190" dirty="0">
                <a:latin typeface="cwTeXHeiBold"/>
                <a:cs typeface="cwTeXHeiBold"/>
              </a:rPr>
              <a:t>的專案內的</a:t>
            </a:r>
            <a:endParaRPr lang="en-US" altLang="zh-TW" spc="190" dirty="0">
              <a:latin typeface="cwTeXHeiBold"/>
              <a:cs typeface="cwTeXHeiBold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  <a:buClr>
                <a:srgbClr val="779F92"/>
              </a:buClr>
              <a:tabLst>
                <a:tab pos="355600" algn="l"/>
              </a:tabLst>
            </a:pPr>
            <a:r>
              <a:rPr lang="en-US" altLang="zh-TW" spc="190" dirty="0" err="1">
                <a:latin typeface="cwTeXHeiBold"/>
                <a:cs typeface="cwTeXHeiBold"/>
              </a:rPr>
              <a:t>top.v</a:t>
            </a:r>
            <a:r>
              <a:rPr lang="zh-TW" altLang="en-US" spc="190" dirty="0">
                <a:latin typeface="cwTeXHeiBold"/>
                <a:cs typeface="cwTeXHeiBold"/>
              </a:rPr>
              <a:t>檔實作呼吸燈電路。同學可依需求修改</a:t>
            </a:r>
            <a:endParaRPr lang="en-US" altLang="zh-TW" spc="190" dirty="0">
              <a:latin typeface="cwTeXHeiBold"/>
              <a:cs typeface="cwTeXHeiBold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  <a:buClr>
                <a:srgbClr val="779F92"/>
              </a:buClr>
              <a:tabLst>
                <a:tab pos="355600" algn="l"/>
              </a:tabLst>
            </a:pPr>
            <a:r>
              <a:rPr lang="en-US" altLang="zh-TW" spc="190" dirty="0">
                <a:latin typeface="cwTeXHeiBold"/>
                <a:cs typeface="cwTeXHeiBold"/>
              </a:rPr>
              <a:t>top</a:t>
            </a:r>
            <a:r>
              <a:rPr lang="zh-TW" altLang="en-US" spc="190" dirty="0">
                <a:latin typeface="cwTeXHeiBold"/>
                <a:cs typeface="cwTeXHeiBold"/>
              </a:rPr>
              <a:t>檔案內非</a:t>
            </a:r>
            <a:r>
              <a:rPr lang="en-US" altLang="zh-TW" spc="190" dirty="0">
                <a:latin typeface="cwTeXHeiBold"/>
                <a:cs typeface="cwTeXHeiBold"/>
              </a:rPr>
              <a:t>port name</a:t>
            </a:r>
            <a:r>
              <a:rPr lang="zh-TW" altLang="en-US" spc="190" dirty="0">
                <a:latin typeface="cwTeXHeiBold"/>
                <a:cs typeface="cwTeXHeiBold"/>
              </a:rPr>
              <a:t>的部分</a:t>
            </a:r>
            <a:r>
              <a:rPr lang="en-US" altLang="zh-TW" spc="190" dirty="0">
                <a:latin typeface="cwTeXHeiBold"/>
                <a:cs typeface="cwTeXHeiBold"/>
              </a:rPr>
              <a:t>(</a:t>
            </a:r>
            <a:r>
              <a:rPr lang="zh-TW" altLang="en-US" spc="190" dirty="0">
                <a:latin typeface="cwTeXHeiBold"/>
                <a:cs typeface="cwTeXHeiBold"/>
              </a:rPr>
              <a:t>切記不可修改</a:t>
            </a:r>
            <a:endParaRPr lang="en-US" altLang="zh-TW" spc="190" dirty="0">
              <a:latin typeface="cwTeXHeiBold"/>
              <a:cs typeface="cwTeXHeiBold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  <a:buClr>
                <a:srgbClr val="779F92"/>
              </a:buClr>
              <a:tabLst>
                <a:tab pos="355600" algn="l"/>
              </a:tabLst>
            </a:pPr>
            <a:r>
              <a:rPr lang="en-US" altLang="zh-TW" spc="190" dirty="0" err="1">
                <a:latin typeface="cwTeXHeiBold"/>
                <a:cs typeface="cwTeXHeiBold"/>
              </a:rPr>
              <a:t>top.v</a:t>
            </a:r>
            <a:r>
              <a:rPr lang="en-US" altLang="zh-TW" spc="190" dirty="0">
                <a:latin typeface="cwTeXHeiBold"/>
                <a:cs typeface="cwTeXHeiBold"/>
              </a:rPr>
              <a:t> </a:t>
            </a:r>
            <a:r>
              <a:rPr lang="zh-TW" altLang="en-US" spc="190" dirty="0">
                <a:latin typeface="cwTeXHeiBold"/>
                <a:cs typeface="cwTeXHeiBold"/>
              </a:rPr>
              <a:t>的</a:t>
            </a:r>
            <a:r>
              <a:rPr lang="en-US" altLang="zh-TW" spc="190" dirty="0">
                <a:latin typeface="cwTeXHeiBold"/>
                <a:cs typeface="cwTeXHeiBold"/>
              </a:rPr>
              <a:t>port name</a:t>
            </a:r>
            <a:r>
              <a:rPr lang="zh-TW" altLang="en-US" spc="190" dirty="0">
                <a:latin typeface="cwTeXHeiBold"/>
                <a:cs typeface="cwTeXHeiBold"/>
              </a:rPr>
              <a:t>，不然會合成失敗</a:t>
            </a:r>
            <a:r>
              <a:rPr lang="en-US" altLang="zh-TW" spc="190" dirty="0">
                <a:latin typeface="cwTeXHeiBold"/>
                <a:cs typeface="cwTeXHeiBold"/>
              </a:rPr>
              <a:t>)</a:t>
            </a:r>
            <a:r>
              <a:rPr lang="zh-TW" altLang="en-US" spc="190" dirty="0">
                <a:latin typeface="cwTeXHeiBold"/>
                <a:cs typeface="cwTeXHeiBold"/>
              </a:rPr>
              <a:t>。接著</a:t>
            </a:r>
            <a:endParaRPr lang="en-US" altLang="zh-TW" spc="190" dirty="0">
              <a:latin typeface="cwTeXHeiBold"/>
              <a:cs typeface="cwTeXHeiBold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  <a:buClr>
                <a:srgbClr val="779F92"/>
              </a:buClr>
              <a:tabLst>
                <a:tab pos="355600" algn="l"/>
              </a:tabLst>
            </a:pPr>
            <a:r>
              <a:rPr lang="zh-TW" altLang="en-US" spc="190" dirty="0">
                <a:latin typeface="cwTeXHeiBold"/>
                <a:cs typeface="cwTeXHeiBold"/>
              </a:rPr>
              <a:t>合成</a:t>
            </a:r>
            <a:r>
              <a:rPr lang="en-US" altLang="zh-TW" spc="190" dirty="0">
                <a:latin typeface="cwTeXHeiBold"/>
                <a:cs typeface="cwTeXHeiBold"/>
              </a:rPr>
              <a:t>Bitstream</a:t>
            </a:r>
            <a:r>
              <a:rPr lang="zh-TW" altLang="en-US" spc="190" dirty="0">
                <a:latin typeface="cwTeXHeiBold"/>
                <a:cs typeface="cwTeXHeiBold"/>
              </a:rPr>
              <a:t>檔並燒入到</a:t>
            </a:r>
            <a:r>
              <a:rPr lang="en-US" altLang="zh-TW" spc="190" dirty="0">
                <a:latin typeface="cwTeXHeiBold"/>
                <a:cs typeface="cwTeXHeiBold"/>
              </a:rPr>
              <a:t>FPGA</a:t>
            </a:r>
            <a:r>
              <a:rPr lang="zh-TW" altLang="en-US" spc="190" dirty="0">
                <a:latin typeface="cwTeXHeiBold"/>
                <a:cs typeface="cwTeXHeiBold"/>
              </a:rPr>
              <a:t>內。</a:t>
            </a:r>
            <a:endParaRPr lang="en-US" altLang="zh-TW" spc="190" dirty="0">
              <a:latin typeface="cwTeXHeiBold"/>
              <a:cs typeface="cwTeXHeiBold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A8A6917-DED5-4B6D-9948-E2299A2BC42C}"/>
              </a:ext>
            </a:extLst>
          </p:cNvPr>
          <p:cNvGrpSpPr/>
          <p:nvPr/>
        </p:nvGrpSpPr>
        <p:grpSpPr>
          <a:xfrm>
            <a:off x="-7696200" y="3726684"/>
            <a:ext cx="6644739" cy="2564587"/>
            <a:chOff x="1422301" y="4239615"/>
            <a:chExt cx="6644739" cy="2564587"/>
          </a:xfrm>
        </p:grpSpPr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45494E2E-8063-41C6-879F-E9EDF219F52F}"/>
                </a:ext>
              </a:extLst>
            </p:cNvPr>
            <p:cNvSpPr/>
            <p:nvPr/>
          </p:nvSpPr>
          <p:spPr>
            <a:xfrm rot="5400000">
              <a:off x="6632503" y="4504025"/>
              <a:ext cx="1143000" cy="6920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C75B020-8377-4D55-9345-1C273129A134}"/>
                </a:ext>
              </a:extLst>
            </p:cNvPr>
            <p:cNvSpPr/>
            <p:nvPr/>
          </p:nvSpPr>
          <p:spPr>
            <a:xfrm rot="5400000">
              <a:off x="6632503" y="5772295"/>
              <a:ext cx="1143000" cy="6920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93987921-4465-4AFB-80BF-5A7DC3F1DA2E}"/>
                </a:ext>
              </a:extLst>
            </p:cNvPr>
            <p:cNvSpPr/>
            <p:nvPr/>
          </p:nvSpPr>
          <p:spPr>
            <a:xfrm>
              <a:off x="7089703" y="4750916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B9804CFA-71B2-44C0-A560-D858D968E541}"/>
                </a:ext>
              </a:extLst>
            </p:cNvPr>
            <p:cNvSpPr/>
            <p:nvPr/>
          </p:nvSpPr>
          <p:spPr>
            <a:xfrm>
              <a:off x="7089703" y="441960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CAFDA9AF-B331-477C-AD72-AAF10E81C471}"/>
                </a:ext>
              </a:extLst>
            </p:cNvPr>
            <p:cNvSpPr/>
            <p:nvPr/>
          </p:nvSpPr>
          <p:spPr>
            <a:xfrm>
              <a:off x="7089703" y="5665318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C26FF2D8-0EE1-4D13-AB2E-306AEBA192AC}"/>
                </a:ext>
              </a:extLst>
            </p:cNvPr>
            <p:cNvSpPr/>
            <p:nvPr/>
          </p:nvSpPr>
          <p:spPr>
            <a:xfrm>
              <a:off x="7080178" y="5088511"/>
              <a:ext cx="228600" cy="228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1A37D06-4A61-4C86-91D2-7CDD2FAF1AEF}"/>
                </a:ext>
              </a:extLst>
            </p:cNvPr>
            <p:cNvSpPr/>
            <p:nvPr/>
          </p:nvSpPr>
          <p:spPr>
            <a:xfrm>
              <a:off x="7089703" y="5981700"/>
              <a:ext cx="228600" cy="228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607E5F33-FFE5-4DA3-A4AA-18DCCF289669}"/>
                </a:ext>
              </a:extLst>
            </p:cNvPr>
            <p:cNvSpPr/>
            <p:nvPr/>
          </p:nvSpPr>
          <p:spPr>
            <a:xfrm>
              <a:off x="7089703" y="6381265"/>
              <a:ext cx="228600" cy="2286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364EB3CB-1C34-4BC4-B784-A10DD6BB4C6F}"/>
                </a:ext>
              </a:extLst>
            </p:cNvPr>
            <p:cNvCxnSpPr/>
            <p:nvPr/>
          </p:nvCxnSpPr>
          <p:spPr>
            <a:xfrm>
              <a:off x="6022904" y="4495800"/>
              <a:ext cx="10667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5FB46E27-AA97-4182-9AA9-A9C6784B39BF}"/>
                </a:ext>
              </a:extLst>
            </p:cNvPr>
            <p:cNvCxnSpPr/>
            <p:nvPr/>
          </p:nvCxnSpPr>
          <p:spPr>
            <a:xfrm>
              <a:off x="6013379" y="4876800"/>
              <a:ext cx="10667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BD5D0756-A03A-4450-ACDC-92DEC59B2B1E}"/>
                </a:ext>
              </a:extLst>
            </p:cNvPr>
            <p:cNvCxnSpPr/>
            <p:nvPr/>
          </p:nvCxnSpPr>
          <p:spPr>
            <a:xfrm>
              <a:off x="6013379" y="5181600"/>
              <a:ext cx="10667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FB0B0D7C-EBB6-4F96-8986-01BB09B9B176}"/>
                </a:ext>
              </a:extLst>
            </p:cNvPr>
            <p:cNvCxnSpPr/>
            <p:nvPr/>
          </p:nvCxnSpPr>
          <p:spPr>
            <a:xfrm>
              <a:off x="6013379" y="5791200"/>
              <a:ext cx="10667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382A65F7-89DA-4B30-8151-836CB5EDD630}"/>
                </a:ext>
              </a:extLst>
            </p:cNvPr>
            <p:cNvCxnSpPr/>
            <p:nvPr/>
          </p:nvCxnSpPr>
          <p:spPr>
            <a:xfrm>
              <a:off x="6013379" y="6096000"/>
              <a:ext cx="10667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7FFDF217-7236-40CD-AEC6-513BEBF85AE3}"/>
                </a:ext>
              </a:extLst>
            </p:cNvPr>
            <p:cNvCxnSpPr/>
            <p:nvPr/>
          </p:nvCxnSpPr>
          <p:spPr>
            <a:xfrm>
              <a:off x="6022904" y="6477000"/>
              <a:ext cx="10667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BF9B3A4-ECBA-4933-A89C-8988F962213B}"/>
                </a:ext>
              </a:extLst>
            </p:cNvPr>
            <p:cNvSpPr/>
            <p:nvPr/>
          </p:nvSpPr>
          <p:spPr>
            <a:xfrm>
              <a:off x="3543300" y="4419600"/>
              <a:ext cx="2479604" cy="21132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Top</a:t>
              </a:r>
            </a:p>
            <a:p>
              <a:pPr algn="ctr"/>
              <a:r>
                <a:rPr lang="en-US" altLang="zh-TW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(Complete your code </a:t>
              </a:r>
            </a:p>
            <a:p>
              <a:pPr algn="ctr"/>
              <a:r>
                <a:rPr lang="en-US" altLang="zh-TW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Inside this file)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2C028DD2-23CA-4551-A0FB-D619545A3A6B}"/>
                </a:ext>
              </a:extLst>
            </p:cNvPr>
            <p:cNvSpPr/>
            <p:nvPr/>
          </p:nvSpPr>
          <p:spPr>
            <a:xfrm>
              <a:off x="7463990" y="5202811"/>
              <a:ext cx="60305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LED4</a:t>
              </a:r>
              <a:endParaRPr lang="zh-TW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8D85BD82-5CC7-4F53-BC49-42E9D075B907}"/>
                </a:ext>
              </a:extLst>
            </p:cNvPr>
            <p:cNvSpPr/>
            <p:nvPr/>
          </p:nvSpPr>
          <p:spPr>
            <a:xfrm>
              <a:off x="7449702" y="6465648"/>
              <a:ext cx="60305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LED5</a:t>
              </a:r>
              <a:endParaRPr lang="zh-TW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B817C6A3-D4D1-4A24-AF8A-77DD69A4AF86}"/>
                </a:ext>
              </a:extLst>
            </p:cNvPr>
            <p:cNvSpPr/>
            <p:nvPr/>
          </p:nvSpPr>
          <p:spPr>
            <a:xfrm>
              <a:off x="6129943" y="4239615"/>
              <a:ext cx="65434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led4_r</a:t>
              </a:r>
              <a:endParaRPr lang="zh-TW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6A37D74-F5F7-4075-9FD4-7C70ADB765FF}"/>
                </a:ext>
              </a:extLst>
            </p:cNvPr>
            <p:cNvSpPr/>
            <p:nvPr/>
          </p:nvSpPr>
          <p:spPr>
            <a:xfrm>
              <a:off x="6214511" y="5494751"/>
              <a:ext cx="65434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led5_r</a:t>
              </a:r>
              <a:endParaRPr lang="zh-TW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4223199-6F37-48A9-8BC3-EC9F7F3A5FBE}"/>
                </a:ext>
              </a:extLst>
            </p:cNvPr>
            <p:cNvSpPr/>
            <p:nvPr/>
          </p:nvSpPr>
          <p:spPr>
            <a:xfrm>
              <a:off x="6129943" y="4590625"/>
              <a:ext cx="67678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led4_g</a:t>
              </a:r>
              <a:endParaRPr lang="zh-TW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293FC43-9DF6-4E14-A7FA-788C3AB19CCD}"/>
                </a:ext>
              </a:extLst>
            </p:cNvPr>
            <p:cNvSpPr/>
            <p:nvPr/>
          </p:nvSpPr>
          <p:spPr>
            <a:xfrm>
              <a:off x="6145956" y="4932954"/>
              <a:ext cx="68640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led4_b</a:t>
              </a:r>
              <a:endParaRPr lang="zh-TW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D4E6B3F-6828-45E9-977E-AC9816A81632}"/>
                </a:ext>
              </a:extLst>
            </p:cNvPr>
            <p:cNvSpPr/>
            <p:nvPr/>
          </p:nvSpPr>
          <p:spPr>
            <a:xfrm>
              <a:off x="6192069" y="5850330"/>
              <a:ext cx="67678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led5_g</a:t>
              </a:r>
              <a:endParaRPr lang="zh-TW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CD7E052-B9A3-48CE-9547-831FE24063AA}"/>
                </a:ext>
              </a:extLst>
            </p:cNvPr>
            <p:cNvSpPr/>
            <p:nvPr/>
          </p:nvSpPr>
          <p:spPr>
            <a:xfrm>
              <a:off x="6187260" y="6214011"/>
              <a:ext cx="686406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led5_b</a:t>
              </a:r>
              <a:endParaRPr lang="zh-TW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481F5990-B220-44DE-972D-96F91CDF7731}"/>
                </a:ext>
              </a:extLst>
            </p:cNvPr>
            <p:cNvCxnSpPr/>
            <p:nvPr/>
          </p:nvCxnSpPr>
          <p:spPr>
            <a:xfrm>
              <a:off x="2496634" y="4849743"/>
              <a:ext cx="10667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4DB15ED6-9107-4AAD-A686-230FB51E8E78}"/>
                </a:ext>
              </a:extLst>
            </p:cNvPr>
            <p:cNvCxnSpPr/>
            <p:nvPr/>
          </p:nvCxnSpPr>
          <p:spPr>
            <a:xfrm>
              <a:off x="2476500" y="5541365"/>
              <a:ext cx="10667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ADB01871-6A84-4C8F-B647-32B928A58DE0}"/>
                </a:ext>
              </a:extLst>
            </p:cNvPr>
            <p:cNvCxnSpPr/>
            <p:nvPr/>
          </p:nvCxnSpPr>
          <p:spPr>
            <a:xfrm>
              <a:off x="2476499" y="6096000"/>
              <a:ext cx="106679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09B3822-0CCF-446B-BD65-11DBBA9F3907}"/>
                </a:ext>
              </a:extLst>
            </p:cNvPr>
            <p:cNvSpPr/>
            <p:nvPr/>
          </p:nvSpPr>
          <p:spPr>
            <a:xfrm>
              <a:off x="1861702" y="5366341"/>
              <a:ext cx="59695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sw0</a:t>
              </a:r>
              <a:endParaRPr lang="zh-TW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D03D6B9-0B27-4C02-B8E0-C8233F7BC9A0}"/>
                </a:ext>
              </a:extLst>
            </p:cNvPr>
            <p:cNvSpPr/>
            <p:nvPr/>
          </p:nvSpPr>
          <p:spPr>
            <a:xfrm>
              <a:off x="1879538" y="5907534"/>
              <a:ext cx="596959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sw1</a:t>
              </a:r>
              <a:endParaRPr lang="zh-TW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B4D5005-8CE9-4937-83EF-A06C5349D479}"/>
                </a:ext>
              </a:extLst>
            </p:cNvPr>
            <p:cNvSpPr/>
            <p:nvPr/>
          </p:nvSpPr>
          <p:spPr>
            <a:xfrm>
              <a:off x="1422301" y="4495800"/>
              <a:ext cx="1074333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0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Sysclk</a:t>
              </a:r>
              <a:endParaRPr lang="en-US" altLang="zh-TW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altLang="zh-TW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125MHZ</a:t>
              </a:r>
              <a:endParaRPr lang="zh-TW" alt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B450CD26-8E04-482F-85CD-DCEBD0EC0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06" y="4266912"/>
            <a:ext cx="5603215" cy="22210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41D7B28-A3F9-4618-9EEC-A920E9271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533" y="3788374"/>
            <a:ext cx="2405617" cy="2956625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231E562B-2CC2-4584-A8EE-CD2FF6005E35}"/>
              </a:ext>
            </a:extLst>
          </p:cNvPr>
          <p:cNvSpPr/>
          <p:nvPr/>
        </p:nvSpPr>
        <p:spPr>
          <a:xfrm>
            <a:off x="109952" y="3285832"/>
            <a:ext cx="6214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1600" dirty="0"/>
              <a:t>Note : FPGA</a:t>
            </a:r>
            <a:r>
              <a:rPr lang="zh-TW" altLang="en-US" sz="1600" dirty="0"/>
              <a:t>內</a:t>
            </a:r>
            <a:r>
              <a:rPr lang="en-US" altLang="zh-TW" sz="1600" dirty="0"/>
              <a:t>LED4</a:t>
            </a:r>
            <a:r>
              <a:rPr lang="zh-TW" altLang="en-US" sz="1600" dirty="0"/>
              <a:t>、</a:t>
            </a:r>
            <a:r>
              <a:rPr lang="en-US" altLang="zh-TW" sz="1600" dirty="0"/>
              <a:t>LED5</a:t>
            </a:r>
            <a:r>
              <a:rPr lang="zh-TW" altLang="en-US" sz="1600" dirty="0"/>
              <a:t>內有三種獨立</a:t>
            </a:r>
            <a:r>
              <a:rPr lang="en-US" altLang="zh-TW" sz="1600" dirty="0"/>
              <a:t>RGB</a:t>
            </a:r>
            <a:r>
              <a:rPr lang="zh-TW" altLang="en-US" sz="1600" dirty="0"/>
              <a:t> </a:t>
            </a:r>
            <a:r>
              <a:rPr lang="en-US" altLang="zh-TW" sz="1600" dirty="0"/>
              <a:t>LED</a:t>
            </a:r>
            <a:r>
              <a:rPr lang="zh-TW" altLang="en-US" sz="1600" dirty="0"/>
              <a:t>燈。同學可自行挑選。沒有使用的</a:t>
            </a:r>
            <a:r>
              <a:rPr lang="en-US" altLang="zh-TW" sz="1600" dirty="0"/>
              <a:t>output</a:t>
            </a:r>
            <a:r>
              <a:rPr lang="zh-TW" altLang="en-US" sz="1600" dirty="0"/>
              <a:t>線路記得要在</a:t>
            </a:r>
            <a:r>
              <a:rPr lang="en-US" altLang="zh-TW" sz="1600" dirty="0"/>
              <a:t>top module</a:t>
            </a:r>
            <a:r>
              <a:rPr lang="zh-TW" altLang="en-US" sz="1600" dirty="0"/>
              <a:t>內接地。</a:t>
            </a:r>
            <a:r>
              <a:rPr lang="en-US" altLang="zh-TW" sz="1600" dirty="0"/>
              <a:t>(Assign to  0)</a:t>
            </a:r>
            <a:r>
              <a:rPr lang="zh-TW" altLang="en-US" sz="1600" dirty="0"/>
              <a:t>。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20649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1FA15-C585-4AE3-BC27-3E91FAF57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57200"/>
            <a:ext cx="1447800" cy="535940"/>
          </a:xfrm>
        </p:spPr>
        <p:txBody>
          <a:bodyPr/>
          <a:lstStyle/>
          <a:p>
            <a:r>
              <a:rPr lang="zh-TW" altLang="en-US" dirty="0"/>
              <a:t>呼吸燈</a:t>
            </a:r>
          </a:p>
        </p:txBody>
      </p:sp>
      <p:pic>
        <p:nvPicPr>
          <p:cNvPr id="4" name="breath">
            <a:hlinkClick r:id="" action="ppaction://media"/>
            <a:extLst>
              <a:ext uri="{FF2B5EF4-FFF2-40B4-BE49-F238E27FC236}">
                <a16:creationId xmlns:a16="http://schemas.microsoft.com/office/drawing/2014/main" id="{C470C332-4FAA-49C7-BB39-40235E53E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-5400000">
            <a:off x="2438655" y="228345"/>
            <a:ext cx="4420217" cy="8078327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8D3371E2-4474-4F26-8039-E2F8EFE15494}"/>
              </a:ext>
            </a:extLst>
          </p:cNvPr>
          <p:cNvSpPr txBox="1">
            <a:spLocks/>
          </p:cNvSpPr>
          <p:nvPr/>
        </p:nvSpPr>
        <p:spPr>
          <a:xfrm>
            <a:off x="685800" y="1054125"/>
            <a:ext cx="19050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tx1"/>
                </a:solidFill>
                <a:latin typeface="Noto Sans CJK JP Medium"/>
                <a:ea typeface="+mj-ea"/>
                <a:cs typeface="Noto Sans CJK JP Medium"/>
              </a:defRPr>
            </a:lvl1pPr>
          </a:lstStyle>
          <a:p>
            <a:r>
              <a:rPr lang="en-US" altLang="zh-TW" sz="2000" kern="0" dirty="0"/>
              <a:t>1.</a:t>
            </a:r>
            <a:r>
              <a:rPr lang="zh-TW" altLang="en-US" sz="2000" kern="0" dirty="0"/>
              <a:t> 白光呼吸燈</a:t>
            </a:r>
            <a:endParaRPr lang="en-US" altLang="zh-TW" sz="2000" kern="0" dirty="0"/>
          </a:p>
          <a:p>
            <a:r>
              <a:rPr lang="en-US" altLang="zh-TW" sz="2000" kern="0" dirty="0"/>
              <a:t>2.</a:t>
            </a:r>
            <a:r>
              <a:rPr lang="zh-TW" altLang="en-US" sz="2000" kern="0" dirty="0"/>
              <a:t> 混色光呼吸燈</a:t>
            </a:r>
          </a:p>
        </p:txBody>
      </p:sp>
    </p:spTree>
    <p:extLst>
      <p:ext uri="{BB962C8B-B14F-4D97-AF65-F5344CB8AC3E}">
        <p14:creationId xmlns:p14="http://schemas.microsoft.com/office/powerpoint/2010/main" val="229773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D3CD8-5DC8-46D9-AD09-0F286BB3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17" y="788439"/>
            <a:ext cx="7541566" cy="1623521"/>
          </a:xfrm>
        </p:spPr>
        <p:txBody>
          <a:bodyPr/>
          <a:lstStyle/>
          <a:p>
            <a:r>
              <a:rPr lang="en-US" altLang="zh-TW" sz="3600" dirty="0">
                <a:latin typeface="Times New Roman"/>
                <a:cs typeface="Times New Roman"/>
              </a:rPr>
              <a:t>PYNQ-Z2 Board Hardware Introduction</a:t>
            </a:r>
            <a:br>
              <a:rPr lang="en-US" altLang="zh-TW" sz="3600" dirty="0">
                <a:latin typeface="Times New Roman"/>
                <a:cs typeface="Times New Roman"/>
              </a:rPr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51CF94-97EA-4E0F-AAAF-E57478475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6" y="1600200"/>
            <a:ext cx="6920952" cy="4721860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A340034E-966C-4F74-89D0-9E60E8A7293C}"/>
              </a:ext>
            </a:extLst>
          </p:cNvPr>
          <p:cNvGrpSpPr/>
          <p:nvPr/>
        </p:nvGrpSpPr>
        <p:grpSpPr>
          <a:xfrm>
            <a:off x="7772400" y="3505200"/>
            <a:ext cx="958206" cy="2643187"/>
            <a:chOff x="7845876" y="3352800"/>
            <a:chExt cx="958206" cy="264318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CC6978F-8C8A-45CE-A387-A88A4FCC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5876" y="3352800"/>
              <a:ext cx="958206" cy="264318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6B07681-0B48-46E8-8D8C-28E87A729D8F}"/>
                </a:ext>
              </a:extLst>
            </p:cNvPr>
            <p:cNvSpPr/>
            <p:nvPr/>
          </p:nvSpPr>
          <p:spPr>
            <a:xfrm>
              <a:off x="8229600" y="4419600"/>
              <a:ext cx="45720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AE80069-3CBF-493C-BE20-74A5034A9E5A}"/>
              </a:ext>
            </a:extLst>
          </p:cNvPr>
          <p:cNvCxnSpPr>
            <a:cxnSpLocks/>
          </p:cNvCxnSpPr>
          <p:nvPr/>
        </p:nvCxnSpPr>
        <p:spPr>
          <a:xfrm>
            <a:off x="8001000" y="3300413"/>
            <a:ext cx="304800" cy="11953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FEB3CB80-2649-4F6C-9164-172E697C844D}"/>
              </a:ext>
            </a:extLst>
          </p:cNvPr>
          <p:cNvSpPr/>
          <p:nvPr/>
        </p:nvSpPr>
        <p:spPr>
          <a:xfrm>
            <a:off x="7543800" y="2941141"/>
            <a:ext cx="1090363" cy="307777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FPGA  </a:t>
            </a:r>
            <a:r>
              <a:rPr lang="en-US" altLang="zh-TW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ode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AECA8C8-37A0-4D11-87C8-958B951F346E}"/>
              </a:ext>
            </a:extLst>
          </p:cNvPr>
          <p:cNvSpPr/>
          <p:nvPr/>
        </p:nvSpPr>
        <p:spPr>
          <a:xfrm>
            <a:off x="4038600" y="3048000"/>
            <a:ext cx="1600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641A1B-B01E-41D9-B14B-618733BBFC6F}"/>
              </a:ext>
            </a:extLst>
          </p:cNvPr>
          <p:cNvSpPr/>
          <p:nvPr/>
        </p:nvSpPr>
        <p:spPr>
          <a:xfrm>
            <a:off x="4495800" y="5257800"/>
            <a:ext cx="11430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E66ADD-FB3F-497D-8464-B519E4E08873}"/>
              </a:ext>
            </a:extLst>
          </p:cNvPr>
          <p:cNvSpPr/>
          <p:nvPr/>
        </p:nvSpPr>
        <p:spPr>
          <a:xfrm>
            <a:off x="2774628" y="5302195"/>
            <a:ext cx="425772" cy="412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3E15EA9-F54D-4DFF-9E08-B13F06967CF2}"/>
              </a:ext>
            </a:extLst>
          </p:cNvPr>
          <p:cNvSpPr/>
          <p:nvPr/>
        </p:nvSpPr>
        <p:spPr>
          <a:xfrm>
            <a:off x="609600" y="4851796"/>
            <a:ext cx="1663056" cy="304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5F2820-5B7B-4908-BADA-836C49D5A960}"/>
              </a:ext>
            </a:extLst>
          </p:cNvPr>
          <p:cNvSpPr/>
          <p:nvPr/>
        </p:nvSpPr>
        <p:spPr>
          <a:xfrm>
            <a:off x="516669" y="4521992"/>
            <a:ext cx="1540731" cy="304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37C50E-3413-4BD3-B123-C0F7F1857EF8}"/>
              </a:ext>
            </a:extLst>
          </p:cNvPr>
          <p:cNvSpPr/>
          <p:nvPr/>
        </p:nvSpPr>
        <p:spPr>
          <a:xfrm>
            <a:off x="609600" y="5181601"/>
            <a:ext cx="1663056" cy="304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</a:t>
            </a: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3775872-9CBA-48CE-8609-319388293431}"/>
              </a:ext>
            </a:extLst>
          </p:cNvPr>
          <p:cNvSpPr/>
          <p:nvPr/>
        </p:nvSpPr>
        <p:spPr>
          <a:xfrm>
            <a:off x="4246659" y="1499120"/>
            <a:ext cx="3505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Set Jumper to FPGA boot mode  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4FF708C-4252-4C76-8B98-31E36BC6DF8E}"/>
              </a:ext>
            </a:extLst>
          </p:cNvPr>
          <p:cNvCxnSpPr>
            <a:cxnSpLocks/>
          </p:cNvCxnSpPr>
          <p:nvPr/>
        </p:nvCxnSpPr>
        <p:spPr>
          <a:xfrm>
            <a:off x="5959314" y="4147433"/>
            <a:ext cx="1730214" cy="3483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6DA986B-EC53-4686-BD7E-B3D2737EDF7E}"/>
              </a:ext>
            </a:extLst>
          </p:cNvPr>
          <p:cNvSpPr/>
          <p:nvPr/>
        </p:nvSpPr>
        <p:spPr>
          <a:xfrm>
            <a:off x="5462546" y="3880732"/>
            <a:ext cx="496768" cy="3483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676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7AF74-C93A-4CF0-A260-0937407A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35" y="520063"/>
            <a:ext cx="6855765" cy="615554"/>
          </a:xfrm>
        </p:spPr>
        <p:txBody>
          <a:bodyPr/>
          <a:lstStyle/>
          <a:p>
            <a:r>
              <a:rPr lang="en-US" altLang="zh-TW" sz="3600" dirty="0">
                <a:latin typeface="Times New Roman"/>
                <a:cs typeface="Times New Roman"/>
              </a:rPr>
              <a:t>Install</a:t>
            </a:r>
            <a:r>
              <a:rPr lang="zh-TW" altLang="en-US" sz="3600" dirty="0">
                <a:latin typeface="Times New Roman"/>
                <a:cs typeface="Times New Roman"/>
              </a:rPr>
              <a:t>  </a:t>
            </a:r>
            <a:r>
              <a:rPr lang="en-US" altLang="zh-TW" sz="3600" dirty="0">
                <a:latin typeface="Times New Roman"/>
                <a:cs typeface="Times New Roman"/>
              </a:rPr>
              <a:t>PYNQ-Z2</a:t>
            </a:r>
            <a:r>
              <a:rPr lang="zh-TW" altLang="en-US" sz="3600" dirty="0">
                <a:latin typeface="Times New Roman"/>
                <a:cs typeface="Times New Roman"/>
              </a:rPr>
              <a:t> </a:t>
            </a:r>
            <a:r>
              <a:rPr lang="en-US" altLang="zh-TW" sz="3600" dirty="0">
                <a:latin typeface="Times New Roman"/>
                <a:cs typeface="Times New Roman"/>
              </a:rPr>
              <a:t>board file package</a:t>
            </a:r>
            <a:br>
              <a:rPr lang="en-US" altLang="zh-TW" sz="3600" dirty="0">
                <a:latin typeface="Times New Roman"/>
                <a:cs typeface="Times New Roman"/>
              </a:rPr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6207AC-6E90-4226-B7C1-8447C47E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6714"/>
            <a:ext cx="5014356" cy="205740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F72F8F5-0760-4FEE-80D1-540487AB6D3F}"/>
              </a:ext>
            </a:extLst>
          </p:cNvPr>
          <p:cNvCxnSpPr>
            <a:cxnSpLocks/>
          </p:cNvCxnSpPr>
          <p:nvPr/>
        </p:nvCxnSpPr>
        <p:spPr>
          <a:xfrm>
            <a:off x="2659578" y="2461334"/>
            <a:ext cx="388422" cy="2818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1E2EFB5A-4704-4B12-AC14-571FF557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33728"/>
            <a:ext cx="5353050" cy="2628900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E44E3D-FBCA-4C72-AC12-446DB152B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00" y="2590800"/>
            <a:ext cx="5943600" cy="1231106"/>
          </a:xfrm>
        </p:spPr>
        <p:txBody>
          <a:bodyPr/>
          <a:lstStyle/>
          <a:p>
            <a:r>
              <a:rPr lang="en-US" altLang="zh-TW" dirty="0"/>
              <a:t>1. Go to ./lab9_base/package/</a:t>
            </a:r>
          </a:p>
          <a:p>
            <a:r>
              <a:rPr lang="en-US" altLang="zh-TW" dirty="0"/>
              <a:t>2. Copy the whole PYNQ-Z2 folder 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to  </a:t>
            </a:r>
            <a:r>
              <a:rPr lang="en-US" altLang="zh-TW" dirty="0" err="1"/>
              <a:t>Vivado</a:t>
            </a:r>
            <a:r>
              <a:rPr lang="en-US" altLang="zh-TW" dirty="0"/>
              <a:t> board</a:t>
            </a:r>
            <a:r>
              <a:rPr lang="zh-TW" altLang="en-US" dirty="0"/>
              <a:t> </a:t>
            </a:r>
            <a:r>
              <a:rPr lang="en-US" altLang="zh-TW" dirty="0"/>
              <a:t>files:    </a:t>
            </a:r>
          </a:p>
          <a:p>
            <a:r>
              <a:rPr lang="en-US" altLang="zh-TW" dirty="0"/>
              <a:t>    PATH%/Xilinx/</a:t>
            </a:r>
            <a:r>
              <a:rPr lang="en-US" altLang="zh-TW" dirty="0" err="1"/>
              <a:t>Vivado</a:t>
            </a:r>
            <a:r>
              <a:rPr lang="en-US" altLang="zh-TW" dirty="0"/>
              <a:t>/2021.2/data/boards/</a:t>
            </a:r>
            <a:r>
              <a:rPr lang="en-US" altLang="zh-TW" dirty="0" err="1"/>
              <a:t>board_files</a:t>
            </a:r>
            <a:endParaRPr lang="zh-TW" altLang="en-US" dirty="0"/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A2C40520-3998-4F69-91A6-F32209BF5E20}"/>
              </a:ext>
            </a:extLst>
          </p:cNvPr>
          <p:cNvSpPr txBox="1">
            <a:spLocks/>
          </p:cNvSpPr>
          <p:nvPr/>
        </p:nvSpPr>
        <p:spPr>
          <a:xfrm>
            <a:off x="5334000" y="4836702"/>
            <a:ext cx="59436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 b="0" i="0">
                <a:solidFill>
                  <a:srgbClr val="FF0000"/>
                </a:solidFill>
                <a:latin typeface="Times New Roman"/>
                <a:ea typeface="+mn-ea"/>
                <a:cs typeface="Times New Roman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kern="0" dirty="0"/>
              <a:t>3.</a:t>
            </a:r>
            <a:r>
              <a:rPr lang="zh-TW" altLang="en-US" kern="0" dirty="0"/>
              <a:t> </a:t>
            </a:r>
            <a:r>
              <a:rPr lang="en-US" altLang="zh-TW" kern="0" dirty="0"/>
              <a:t>Open lab9 project template</a:t>
            </a:r>
            <a:r>
              <a:rPr lang="zh-TW" altLang="en-US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261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CC102-0E07-4695-9AB5-DE3FB9E8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717" y="609600"/>
            <a:ext cx="5636566" cy="1069524"/>
          </a:xfrm>
        </p:spPr>
        <p:txBody>
          <a:bodyPr/>
          <a:lstStyle/>
          <a:p>
            <a:r>
              <a:rPr lang="en-US" altLang="zh-TW" sz="3600" dirty="0">
                <a:latin typeface="Times New Roman"/>
                <a:cs typeface="Times New Roman"/>
              </a:rPr>
              <a:t>Board Connection Checking</a:t>
            </a:r>
            <a:br>
              <a:rPr lang="en-US" altLang="zh-TW" sz="3600" dirty="0">
                <a:latin typeface="Times New Roman"/>
                <a:cs typeface="Times New Roman"/>
              </a:rPr>
            </a:b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ECCF1DD-D3F7-44D2-A96E-28C2B436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202668"/>
            <a:ext cx="3600740" cy="23967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E893139-3777-4A46-A9D6-BD84A8F45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123" y="4618651"/>
            <a:ext cx="2438400" cy="21450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384F707-CFC4-47A4-8A40-E0C4564DF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371600"/>
            <a:ext cx="3600740" cy="26724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C7F605B-3D32-41DD-A1CD-08D940438AE9}"/>
              </a:ext>
            </a:extLst>
          </p:cNvPr>
          <p:cNvSpPr/>
          <p:nvPr/>
        </p:nvSpPr>
        <p:spPr>
          <a:xfrm>
            <a:off x="7065585" y="3124200"/>
            <a:ext cx="49676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5BA97EDE-44FD-4B43-A3C6-234A85EB67EF}"/>
              </a:ext>
            </a:extLst>
          </p:cNvPr>
          <p:cNvSpPr txBox="1"/>
          <p:nvPr/>
        </p:nvSpPr>
        <p:spPr>
          <a:xfrm>
            <a:off x="262256" y="1371600"/>
            <a:ext cx="7552690" cy="2615460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5"/>
              </a:spcBef>
              <a:buClr>
                <a:srgbClr val="779F92"/>
              </a:buClr>
              <a:buSzPct val="75000"/>
              <a:tabLst>
                <a:tab pos="354965" algn="l"/>
                <a:tab pos="355600" algn="l"/>
              </a:tabLst>
            </a:pPr>
            <a:r>
              <a:rPr lang="en-US" altLang="zh-TW" sz="2400" dirty="0">
                <a:latin typeface="Times New Roman"/>
                <a:cs typeface="Times New Roman"/>
              </a:rPr>
              <a:t>1.</a:t>
            </a:r>
            <a:r>
              <a:rPr lang="zh-TW" altLang="en-US" sz="2400" dirty="0">
                <a:latin typeface="Times New Roman"/>
                <a:cs typeface="Times New Roman"/>
              </a:rPr>
              <a:t> </a:t>
            </a:r>
            <a:r>
              <a:rPr lang="en-US" altLang="zh-TW" sz="2400" dirty="0">
                <a:latin typeface="Times New Roman"/>
                <a:cs typeface="Times New Roman"/>
              </a:rPr>
              <a:t>plug micro USB and power port </a:t>
            </a:r>
          </a:p>
          <a:p>
            <a:pPr marL="12700">
              <a:lnSpc>
                <a:spcPct val="100000"/>
              </a:lnSpc>
              <a:spcBef>
                <a:spcPts val="1195"/>
              </a:spcBef>
              <a:buClr>
                <a:srgbClr val="779F92"/>
              </a:buClr>
              <a:buSzPct val="75000"/>
              <a:tabLst>
                <a:tab pos="354965" algn="l"/>
                <a:tab pos="355600" algn="l"/>
              </a:tabLst>
            </a:pPr>
            <a:r>
              <a:rPr lang="en-US" altLang="zh-TW" sz="2400" dirty="0">
                <a:latin typeface="Times New Roman"/>
                <a:cs typeface="Times New Roman"/>
              </a:rPr>
              <a:t>2. Turn on power switch</a:t>
            </a:r>
            <a:endParaRPr lang="en-US" altLang="zh-TW"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  <a:buClr>
                <a:srgbClr val="779F92"/>
              </a:buClr>
              <a:buSzPct val="75000"/>
              <a:tabLst>
                <a:tab pos="354965" algn="l"/>
                <a:tab pos="355600" algn="l"/>
              </a:tabLst>
            </a:pPr>
            <a:r>
              <a:rPr lang="en-US" altLang="zh-TW" sz="2400" dirty="0">
                <a:latin typeface="Times New Roman"/>
                <a:cs typeface="Times New Roman"/>
              </a:rPr>
              <a:t>3. Connect to device</a:t>
            </a:r>
          </a:p>
          <a:p>
            <a:pPr marL="12700">
              <a:lnSpc>
                <a:spcPct val="100000"/>
              </a:lnSpc>
              <a:spcBef>
                <a:spcPts val="1195"/>
              </a:spcBef>
              <a:buClr>
                <a:srgbClr val="779F92"/>
              </a:buClr>
              <a:buSzPct val="75000"/>
              <a:tabLst>
                <a:tab pos="354965" algn="l"/>
                <a:tab pos="355600" algn="l"/>
              </a:tabLst>
            </a:pPr>
            <a:r>
              <a:rPr lang="en-US" altLang="zh-TW" sz="2400" dirty="0">
                <a:latin typeface="Times New Roman"/>
                <a:cs typeface="Times New Roman"/>
              </a:rPr>
              <a:t>4.</a:t>
            </a:r>
            <a:r>
              <a:rPr lang="zh-TW" altLang="en-US" sz="2400" dirty="0">
                <a:latin typeface="Times New Roman"/>
                <a:cs typeface="Times New Roman"/>
              </a:rPr>
              <a:t> </a:t>
            </a:r>
            <a:r>
              <a:rPr lang="en-US" altLang="zh-TW" sz="2400" dirty="0">
                <a:latin typeface="Times New Roman"/>
                <a:cs typeface="Times New Roman"/>
              </a:rPr>
              <a:t>Check hardware panel </a:t>
            </a:r>
          </a:p>
          <a:p>
            <a:pPr marL="12700">
              <a:lnSpc>
                <a:spcPct val="100000"/>
              </a:lnSpc>
              <a:spcBef>
                <a:spcPts val="1195"/>
              </a:spcBef>
              <a:buClr>
                <a:srgbClr val="779F92"/>
              </a:buClr>
              <a:buSzPct val="75000"/>
              <a:tabLst>
                <a:tab pos="354965" algn="l"/>
                <a:tab pos="355600" algn="l"/>
              </a:tabLst>
            </a:pPr>
            <a:endParaRPr lang="en-US" altLang="zh-TW" sz="2400" dirty="0">
              <a:latin typeface="Times New Roman"/>
              <a:cs typeface="Times New Roman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BFDD55C-82D9-4CBE-8641-C1D9BBDCD06E}"/>
              </a:ext>
            </a:extLst>
          </p:cNvPr>
          <p:cNvSpPr/>
          <p:nvPr/>
        </p:nvSpPr>
        <p:spPr>
          <a:xfrm>
            <a:off x="5613508" y="3091934"/>
            <a:ext cx="142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Times New Roman"/>
                <a:cs typeface="Times New Roman"/>
              </a:rPr>
              <a:t>power switch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0299EE-B8D8-43A9-BA28-5817DF7BB2AD}"/>
              </a:ext>
            </a:extLst>
          </p:cNvPr>
          <p:cNvSpPr/>
          <p:nvPr/>
        </p:nvSpPr>
        <p:spPr>
          <a:xfrm>
            <a:off x="5686092" y="4273438"/>
            <a:ext cx="1732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Hardware panel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2486DF-C36B-4AC5-82C2-392F75CAEDFE}"/>
              </a:ext>
            </a:extLst>
          </p:cNvPr>
          <p:cNvSpPr/>
          <p:nvPr/>
        </p:nvSpPr>
        <p:spPr>
          <a:xfrm>
            <a:off x="536713" y="3802394"/>
            <a:ext cx="403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/>
                <a:cs typeface="Times New Roman"/>
              </a:rPr>
              <a:t>.Connect to device(</a:t>
            </a:r>
            <a:r>
              <a:rPr lang="en-US" altLang="zh-TW" dirty="0"/>
              <a:t>Left down manual )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D153F6B-6082-4C5D-B33A-A179ED55D464}"/>
              </a:ext>
            </a:extLst>
          </p:cNvPr>
          <p:cNvSpPr/>
          <p:nvPr/>
        </p:nvSpPr>
        <p:spPr>
          <a:xfrm>
            <a:off x="685800" y="4407875"/>
            <a:ext cx="2286000" cy="508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587F689-C613-46FA-A69E-94F76975F66F}"/>
              </a:ext>
            </a:extLst>
          </p:cNvPr>
          <p:cNvSpPr/>
          <p:nvPr/>
        </p:nvSpPr>
        <p:spPr>
          <a:xfrm>
            <a:off x="1144117" y="5107101"/>
            <a:ext cx="1219200" cy="4095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60D5F2AE-8937-407B-8EFF-D62D7F6F5E1F}"/>
              </a:ext>
            </a:extLst>
          </p:cNvPr>
          <p:cNvSpPr/>
          <p:nvPr/>
        </p:nvSpPr>
        <p:spPr>
          <a:xfrm>
            <a:off x="2212034" y="5486400"/>
            <a:ext cx="1597966" cy="4095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990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5823CF1-9018-429F-83F2-6C43E2DE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81000"/>
            <a:ext cx="3581400" cy="553998"/>
          </a:xfrm>
        </p:spPr>
        <p:txBody>
          <a:bodyPr/>
          <a:lstStyle/>
          <a:p>
            <a:r>
              <a:rPr lang="en-US" altLang="zh-TW" sz="3600" dirty="0">
                <a:latin typeface="Times New Roman"/>
                <a:cs typeface="Times New Roman"/>
              </a:rPr>
              <a:t>FPGA </a:t>
            </a:r>
            <a:r>
              <a:rPr lang="zh-TW" altLang="en-US" sz="3600" dirty="0">
                <a:latin typeface="Times New Roman"/>
                <a:cs typeface="Times New Roman"/>
              </a:rPr>
              <a:t>合成</a:t>
            </a:r>
            <a:r>
              <a:rPr lang="en-US" altLang="zh-TW" sz="3600" dirty="0">
                <a:latin typeface="Times New Roman"/>
                <a:cs typeface="Times New Roman"/>
              </a:rPr>
              <a:t>&amp;</a:t>
            </a:r>
            <a:r>
              <a:rPr lang="zh-TW" altLang="en-US" sz="3600" dirty="0">
                <a:latin typeface="Times New Roman"/>
                <a:cs typeface="Times New Roman"/>
              </a:rPr>
              <a:t>燒錄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06F58B-3AC8-4831-A9C2-3DF9871A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759574"/>
            <a:ext cx="3567071" cy="2662125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2FEBC5F2-E1AF-4075-8B7F-5A54DD3B5265}"/>
              </a:ext>
            </a:extLst>
          </p:cNvPr>
          <p:cNvGrpSpPr/>
          <p:nvPr/>
        </p:nvGrpSpPr>
        <p:grpSpPr>
          <a:xfrm>
            <a:off x="5044716" y="1235013"/>
            <a:ext cx="3105150" cy="2257425"/>
            <a:chOff x="4585679" y="1142630"/>
            <a:chExt cx="3105150" cy="22574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F25A4F1-8E7E-4AE6-B779-A7DE1D631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5679" y="1142630"/>
              <a:ext cx="3105150" cy="2257425"/>
            </a:xfrm>
            <a:prstGeom prst="rect">
              <a:avLst/>
            </a:prstGeom>
          </p:spPr>
        </p:pic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E0096E4-64D0-4675-B8CB-567F3F5D04CA}"/>
                </a:ext>
              </a:extLst>
            </p:cNvPr>
            <p:cNvSpPr/>
            <p:nvPr/>
          </p:nvSpPr>
          <p:spPr>
            <a:xfrm>
              <a:off x="4754696" y="1828800"/>
              <a:ext cx="1729369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CE6BCBB-922B-4CFE-81C9-A56320CD0761}"/>
                </a:ext>
              </a:extLst>
            </p:cNvPr>
            <p:cNvSpPr/>
            <p:nvPr/>
          </p:nvSpPr>
          <p:spPr>
            <a:xfrm>
              <a:off x="4876800" y="2214932"/>
              <a:ext cx="1340187" cy="2282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850564E2-26DA-4739-A394-DAAD5440775F}"/>
                </a:ext>
              </a:extLst>
            </p:cNvPr>
            <p:cNvSpPr/>
            <p:nvPr/>
          </p:nvSpPr>
          <p:spPr>
            <a:xfrm>
              <a:off x="5813971" y="2398219"/>
              <a:ext cx="1340187" cy="2282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5" name="橢圓 14">
            <a:extLst>
              <a:ext uri="{FF2B5EF4-FFF2-40B4-BE49-F238E27FC236}">
                <a16:creationId xmlns:a16="http://schemas.microsoft.com/office/drawing/2014/main" id="{5794527A-9BE4-4F54-8254-AB12CB09376D}"/>
              </a:ext>
            </a:extLst>
          </p:cNvPr>
          <p:cNvSpPr/>
          <p:nvPr/>
        </p:nvSpPr>
        <p:spPr>
          <a:xfrm>
            <a:off x="5408323" y="5257800"/>
            <a:ext cx="1449677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3F9B1A6-3A9A-46B9-A94A-6D4EA8420D2D}"/>
              </a:ext>
            </a:extLst>
          </p:cNvPr>
          <p:cNvSpPr/>
          <p:nvPr/>
        </p:nvSpPr>
        <p:spPr>
          <a:xfrm>
            <a:off x="6925362" y="5715000"/>
            <a:ext cx="1449677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65B3DEC-376D-4C40-81F3-0D4F59D93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1" y="5436555"/>
            <a:ext cx="2030360" cy="1328414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AF9EA70E-63D9-42EE-B91D-A64660BE4E01}"/>
              </a:ext>
            </a:extLst>
          </p:cNvPr>
          <p:cNvGrpSpPr/>
          <p:nvPr/>
        </p:nvGrpSpPr>
        <p:grpSpPr>
          <a:xfrm>
            <a:off x="509785" y="857003"/>
            <a:ext cx="2616545" cy="3976688"/>
            <a:chOff x="503104" y="1281112"/>
            <a:chExt cx="2616545" cy="397668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E6BFD1D-F4C4-4EDB-B76A-0F636398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104" y="1281112"/>
              <a:ext cx="2616545" cy="3976688"/>
            </a:xfrm>
            <a:prstGeom prst="rect">
              <a:avLst/>
            </a:prstGeom>
          </p:spPr>
        </p:pic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DA1CCE4-8B3C-4E06-AF30-661F9C8C96B0}"/>
                </a:ext>
              </a:extLst>
            </p:cNvPr>
            <p:cNvSpPr/>
            <p:nvPr/>
          </p:nvSpPr>
          <p:spPr>
            <a:xfrm>
              <a:off x="728154" y="2921584"/>
              <a:ext cx="1600200" cy="547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6CC8E63-AA2A-4252-A37A-023836C65388}"/>
                </a:ext>
              </a:extLst>
            </p:cNvPr>
            <p:cNvSpPr/>
            <p:nvPr/>
          </p:nvSpPr>
          <p:spPr>
            <a:xfrm>
              <a:off x="533400" y="1647339"/>
              <a:ext cx="1600200" cy="547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B373D204-7E9F-4E97-80AB-47FC9BE55E25}"/>
                </a:ext>
              </a:extLst>
            </p:cNvPr>
            <p:cNvSpPr/>
            <p:nvPr/>
          </p:nvSpPr>
          <p:spPr>
            <a:xfrm>
              <a:off x="643644" y="4127863"/>
              <a:ext cx="1794755" cy="5476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9AE946B-BB4E-4DBC-B8A1-D04A286A5B20}"/>
              </a:ext>
            </a:extLst>
          </p:cNvPr>
          <p:cNvSpPr/>
          <p:nvPr/>
        </p:nvSpPr>
        <p:spPr>
          <a:xfrm>
            <a:off x="455240" y="4879356"/>
            <a:ext cx="198984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Note up-right side  </a:t>
            </a:r>
            <a:endParaRPr lang="zh-TW" altLang="en-US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FF18784-028C-40CC-96CE-938DDAEA0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620" y="5562600"/>
            <a:ext cx="2219325" cy="107632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0670D8C-6D8C-4E56-A932-448C89EBF6FC}"/>
              </a:ext>
            </a:extLst>
          </p:cNvPr>
          <p:cNvSpPr/>
          <p:nvPr/>
        </p:nvSpPr>
        <p:spPr>
          <a:xfrm>
            <a:off x="1166718" y="6029417"/>
            <a:ext cx="6213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Busy</a:t>
            </a:r>
            <a:endParaRPr lang="zh-TW" altLang="en-US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F8C2D8-6E5F-4BAF-BB2D-DB44E0B7E052}"/>
              </a:ext>
            </a:extLst>
          </p:cNvPr>
          <p:cNvSpPr/>
          <p:nvPr/>
        </p:nvSpPr>
        <p:spPr>
          <a:xfrm>
            <a:off x="3629036" y="6249308"/>
            <a:ext cx="68640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Done</a:t>
            </a:r>
            <a:endParaRPr lang="zh-TW" altLang="en-US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AD8AC3D-F231-4DAC-9555-75551367CAB7}"/>
              </a:ext>
            </a:extLst>
          </p:cNvPr>
          <p:cNvSpPr/>
          <p:nvPr/>
        </p:nvSpPr>
        <p:spPr>
          <a:xfrm>
            <a:off x="169627" y="1223230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8014B96-36D6-4ABB-B7CA-787A20C1497E}"/>
              </a:ext>
            </a:extLst>
          </p:cNvPr>
          <p:cNvSpPr/>
          <p:nvPr/>
        </p:nvSpPr>
        <p:spPr>
          <a:xfrm>
            <a:off x="169627" y="2475696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6213307-F56A-4995-A0C5-CF7712436DE0}"/>
              </a:ext>
            </a:extLst>
          </p:cNvPr>
          <p:cNvSpPr/>
          <p:nvPr/>
        </p:nvSpPr>
        <p:spPr>
          <a:xfrm>
            <a:off x="217979" y="3703754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9212CE0-2682-47E1-8D50-6D289B17008B}"/>
              </a:ext>
            </a:extLst>
          </p:cNvPr>
          <p:cNvSpPr/>
          <p:nvPr/>
        </p:nvSpPr>
        <p:spPr>
          <a:xfrm>
            <a:off x="4765242" y="1842750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DEDEF2A-B309-4D7C-A62E-025B64BF9050}"/>
              </a:ext>
            </a:extLst>
          </p:cNvPr>
          <p:cNvSpPr/>
          <p:nvPr/>
        </p:nvSpPr>
        <p:spPr>
          <a:xfrm>
            <a:off x="5022595" y="2195203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95D88AE-5E48-4745-BA79-50A2F7378899}"/>
              </a:ext>
            </a:extLst>
          </p:cNvPr>
          <p:cNvSpPr/>
          <p:nvPr/>
        </p:nvSpPr>
        <p:spPr>
          <a:xfrm>
            <a:off x="7625389" y="2363725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049B4F-5449-49FB-8765-3288612BFAEE}"/>
              </a:ext>
            </a:extLst>
          </p:cNvPr>
          <p:cNvSpPr/>
          <p:nvPr/>
        </p:nvSpPr>
        <p:spPr>
          <a:xfrm>
            <a:off x="5854813" y="5555472"/>
            <a:ext cx="4181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30B79E3-3520-4811-B679-0D4B52A47328}"/>
              </a:ext>
            </a:extLst>
          </p:cNvPr>
          <p:cNvSpPr/>
          <p:nvPr/>
        </p:nvSpPr>
        <p:spPr>
          <a:xfrm>
            <a:off x="8068159" y="5930151"/>
            <a:ext cx="3401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660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2E8D26-B458-45CB-A6B1-8A447A4FC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82" y="1828800"/>
            <a:ext cx="2272996" cy="2081212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23FCE328-588C-4B09-A32E-8864D593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934" y="419849"/>
            <a:ext cx="1809750" cy="515526"/>
          </a:xfrm>
        </p:spPr>
        <p:txBody>
          <a:bodyPr/>
          <a:lstStyle/>
          <a:p>
            <a:r>
              <a:rPr lang="zh-TW" altLang="en-US" dirty="0"/>
              <a:t>視覺暫留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99B65B-CCB1-412A-9BE0-CC737C7A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69" y="4185692"/>
            <a:ext cx="8001000" cy="16204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1A53E4-6E54-45AB-957A-980BF67F0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971830"/>
            <a:ext cx="718235" cy="84530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0B5F519-C32E-4D61-B6A3-2245D5D23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5921583"/>
            <a:ext cx="990600" cy="94579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D396EE7-9BCC-410E-BEA1-128EA519A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492" y="5959769"/>
            <a:ext cx="896177" cy="86942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20193F1-3A38-475C-AAC8-A8F09A19DF05}"/>
              </a:ext>
            </a:extLst>
          </p:cNvPr>
          <p:cNvSpPr/>
          <p:nvPr/>
        </p:nvSpPr>
        <p:spPr>
          <a:xfrm>
            <a:off x="381000" y="1322470"/>
            <a:ext cx="78355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effectLst/>
              </a:rPr>
              <a:t>1.</a:t>
            </a:r>
            <a:r>
              <a:rPr lang="zh-TW" altLang="en-US" dirty="0">
                <a:effectLst/>
              </a:rPr>
              <a:t> 人眼的圖像滯留時間</a:t>
            </a:r>
            <a:r>
              <a:rPr lang="zh-TW" altLang="en-US" dirty="0"/>
              <a:t>約為</a:t>
            </a:r>
            <a:r>
              <a:rPr lang="en-US" altLang="zh-TW" dirty="0"/>
              <a:t>40ms</a:t>
            </a:r>
            <a:r>
              <a:rPr lang="en-US" altLang="zh-TW" dirty="0">
                <a:effectLst/>
              </a:rPr>
              <a:t>(1/24</a:t>
            </a:r>
            <a:r>
              <a:rPr lang="zh-TW" altLang="en-US" dirty="0">
                <a:effectLst/>
              </a:rPr>
              <a:t>幀畫面</a:t>
            </a:r>
            <a:r>
              <a:rPr lang="en-US" altLang="zh-TW" dirty="0">
                <a:effectLst/>
              </a:rPr>
              <a:t>)</a:t>
            </a:r>
            <a:r>
              <a:rPr lang="zh-TW" altLang="en-US" dirty="0">
                <a:effectLst/>
              </a:rPr>
              <a:t>。</a:t>
            </a:r>
            <a:r>
              <a:rPr lang="zh-TW" altLang="en-US" dirty="0"/>
              <a:t>在此其間的變化無法</a:t>
            </a:r>
            <a:r>
              <a:rPr lang="zh-TW" altLang="en-US" dirty="0">
                <a:effectLst/>
              </a:rPr>
              <a:t>被察覺。</a:t>
            </a:r>
            <a:endParaRPr lang="en-US" altLang="zh-TW" dirty="0">
              <a:effectLst/>
            </a:endParaRPr>
          </a:p>
          <a:p>
            <a:endParaRPr lang="en-US" altLang="zh-TW" dirty="0">
              <a:effectLst/>
            </a:endParaRPr>
          </a:p>
          <a:p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40ms</a:t>
            </a:r>
            <a:r>
              <a:rPr lang="zh-TW" altLang="en-US" dirty="0"/>
              <a:t>內</a:t>
            </a:r>
            <a:r>
              <a:rPr lang="en-US" altLang="zh-TW" dirty="0"/>
              <a:t>LED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和</a:t>
            </a:r>
            <a:r>
              <a:rPr lang="en-US" altLang="zh-TW" dirty="0"/>
              <a:t>off</a:t>
            </a:r>
            <a:r>
              <a:rPr lang="zh-TW" altLang="en-US" dirty="0"/>
              <a:t>所占的百分比在視覺上會出現亮與暗的區別。</a:t>
            </a:r>
            <a:endParaRPr lang="en-US" altLang="zh-TW" dirty="0"/>
          </a:p>
          <a:p>
            <a:pPr marL="342900" indent="-342900">
              <a:buFontTx/>
              <a:buAutoNum type="arabicPeriod"/>
            </a:pPr>
            <a:endParaRPr lang="zh-TW" altLang="en-US" dirty="0"/>
          </a:p>
          <a:p>
            <a:r>
              <a:rPr lang="en-US" altLang="zh-TW" dirty="0"/>
              <a:t>3.</a:t>
            </a:r>
            <a:r>
              <a:rPr lang="zh-TW" altLang="en-US" dirty="0"/>
              <a:t> 紅、綠、藍光可獨立刺激眼睛的受光體，人眼基於。</a:t>
            </a:r>
            <a:endParaRPr lang="en-US" altLang="zh-TW" dirty="0"/>
          </a:p>
          <a:p>
            <a:r>
              <a:rPr lang="zh-TW" altLang="en-US" dirty="0"/>
              <a:t>      </a:t>
            </a:r>
            <a:r>
              <a:rPr lang="en-US" altLang="zh-TW" dirty="0"/>
              <a:t>(ex, </a:t>
            </a:r>
            <a:r>
              <a:rPr lang="zh-TW" altLang="en-US" dirty="0"/>
              <a:t>紅色與綠色混合可以</a:t>
            </a:r>
            <a:r>
              <a:rPr lang="zh-TW" altLang="en-US" u="sng" dirty="0"/>
              <a:t>產生</a:t>
            </a:r>
            <a:r>
              <a:rPr lang="zh-TW" altLang="en-US" u="sng" dirty="0">
                <a:hlinkClick r:id="rId7" tooltip="黃色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黃色</a:t>
            </a:r>
            <a:r>
              <a:rPr lang="zh-TW" altLang="en-US" u="sng" dirty="0"/>
              <a:t>或</a:t>
            </a:r>
            <a:r>
              <a:rPr lang="zh-TW" altLang="en-US" u="sng" dirty="0">
                <a:hlinkClick r:id="rId8" tooltip="橙色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橙色</a:t>
            </a:r>
            <a:r>
              <a:rPr lang="zh-TW" altLang="en-US" u="sng" dirty="0"/>
              <a:t>，</a:t>
            </a:r>
            <a:endParaRPr lang="en-US" altLang="zh-TW" u="sng" dirty="0"/>
          </a:p>
          <a:p>
            <a:r>
              <a:rPr lang="zh-TW" altLang="en-US" dirty="0"/>
              <a:t>              三種原色以等比例疊加在一起時則會呈現</a:t>
            </a:r>
            <a:r>
              <a:rPr lang="zh-TW" altLang="en-US" dirty="0">
                <a:hlinkClick r:id="rId9" tooltip="白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白</a:t>
            </a:r>
            <a:r>
              <a:rPr lang="zh-TW" altLang="en-US" dirty="0"/>
              <a:t>色。</a:t>
            </a:r>
            <a:r>
              <a:rPr lang="en-US" altLang="zh-TW" dirty="0"/>
              <a:t>)</a:t>
            </a:r>
            <a:endParaRPr lang="en-US" altLang="zh-TW" u="sng" dirty="0"/>
          </a:p>
          <a:p>
            <a:r>
              <a:rPr lang="en-US" altLang="zh-TW" u="sng" dirty="0"/>
              <a:t>              </a:t>
            </a:r>
            <a:br>
              <a:rPr lang="en-US" altLang="zh-TW" dirty="0">
                <a:effectLst/>
              </a:rPr>
            </a:b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207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B8885-DFCB-46BD-A360-99B11B959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0" y="479833"/>
            <a:ext cx="1996401" cy="535940"/>
          </a:xfrm>
        </p:spPr>
        <p:txBody>
          <a:bodyPr/>
          <a:lstStyle/>
          <a:p>
            <a:r>
              <a:rPr lang="en-US" altLang="zh-TW" dirty="0"/>
              <a:t>Duty cycle</a:t>
            </a:r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3147484-32A7-4A59-ABCA-360F3D52E214}"/>
              </a:ext>
            </a:extLst>
          </p:cNvPr>
          <p:cNvGrpSpPr/>
          <p:nvPr/>
        </p:nvGrpSpPr>
        <p:grpSpPr>
          <a:xfrm>
            <a:off x="1268725" y="1193686"/>
            <a:ext cx="6606550" cy="4267200"/>
            <a:chOff x="1510251" y="1676400"/>
            <a:chExt cx="6123498" cy="38481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BE711D5-AF95-4599-873D-D9507F1C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0251" y="1676400"/>
              <a:ext cx="6123498" cy="38481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2A2D519-F52B-4798-BF92-184882AAEEBD}"/>
                </a:ext>
              </a:extLst>
            </p:cNvPr>
            <p:cNvSpPr/>
            <p:nvPr/>
          </p:nvSpPr>
          <p:spPr>
            <a:xfrm>
              <a:off x="2570038" y="2819400"/>
              <a:ext cx="78540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1400" b="0" cap="none" spc="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Period T</a:t>
              </a:r>
              <a:endParaRPr lang="zh-TW" altLang="en-US" sz="1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295883A7-AB56-4379-9AB6-97F865D52EB9}"/>
                </a:ext>
              </a:extLst>
            </p:cNvPr>
            <p:cNvCxnSpPr>
              <a:cxnSpLocks/>
            </p:cNvCxnSpPr>
            <p:nvPr/>
          </p:nvCxnSpPr>
          <p:spPr>
            <a:xfrm>
              <a:off x="2238842" y="2819400"/>
              <a:ext cx="1571158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標題 1">
                <a:extLst>
                  <a:ext uri="{FF2B5EF4-FFF2-40B4-BE49-F238E27FC236}">
                    <a16:creationId xmlns:a16="http://schemas.microsoft.com/office/drawing/2014/main" id="{6FB41F3E-3FEF-48A6-BF98-C0216DEA1C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0200" y="5638800"/>
                <a:ext cx="3429000" cy="43710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>
                  <a:defRPr sz="3350" b="0" i="0">
                    <a:solidFill>
                      <a:schemeClr val="tx1"/>
                    </a:solidFill>
                    <a:latin typeface="Noto Sans CJK JP Medium"/>
                    <a:ea typeface="+mj-ea"/>
                    <a:cs typeface="Noto Sans CJK JP Medium"/>
                  </a:defRPr>
                </a:lvl1pPr>
              </a:lstStyle>
              <a:p>
                <a:r>
                  <a:rPr lang="en-US" altLang="zh-TW" sz="2000" kern="0" dirty="0"/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kern="0" smtClean="0">
                        <a:latin typeface="Cambria Math" panose="02040503050406030204" pitchFamily="18" charset="0"/>
                      </a:rPr>
                      <m:t>uty</m:t>
                    </m:r>
                    <m:r>
                      <a:rPr lang="en-US" altLang="zh-TW" sz="2000" i="1" kern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kern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sz="20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sz="20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kern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TW" sz="2000" b="0" i="1" kern="0" smtClean="0">
                                <a:latin typeface="Cambria Math" panose="02040503050406030204" pitchFamily="18" charset="0"/>
                              </a:rPr>
                              <m:t>𝑂𝑁</m:t>
                            </m:r>
                          </m:sub>
                        </m:sSub>
                      </m:num>
                      <m:den>
                        <m:r>
                          <a:rPr lang="en-US" altLang="zh-TW" sz="20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𝑃𝑒𝑟𝑖𝑜𝑑</m:t>
                        </m:r>
                        <m:r>
                          <a:rPr lang="en-US" altLang="zh-TW" sz="20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zh-TW" altLang="en-US" sz="2000" kern="0" dirty="0"/>
              </a:p>
            </p:txBody>
          </p:sp>
        </mc:Choice>
        <mc:Fallback xmlns="">
          <p:sp>
            <p:nvSpPr>
              <p:cNvPr id="17" name="標題 1">
                <a:extLst>
                  <a:ext uri="{FF2B5EF4-FFF2-40B4-BE49-F238E27FC236}">
                    <a16:creationId xmlns:a16="http://schemas.microsoft.com/office/drawing/2014/main" id="{6FB41F3E-3FEF-48A6-BF98-C0216DEA1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5638800"/>
                <a:ext cx="3429000" cy="437107"/>
              </a:xfrm>
              <a:prstGeom prst="rect">
                <a:avLst/>
              </a:prstGeom>
              <a:blipFill>
                <a:blip r:embed="rId3"/>
                <a:stretch>
                  <a:fillRect l="-4626" t="-2778" b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28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A7173B56-9C08-4E4C-8A6D-89CC3DA7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864" y="505724"/>
            <a:ext cx="4267200" cy="457200"/>
          </a:xfrm>
        </p:spPr>
        <p:txBody>
          <a:bodyPr/>
          <a:lstStyle/>
          <a:p>
            <a:r>
              <a:rPr lang="en-US" altLang="zh-TW" dirty="0"/>
              <a:t>Pulse Wave Modulation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8457A8-C0A0-41D0-AB26-485BEBD7B5F1}"/>
              </a:ext>
            </a:extLst>
          </p:cNvPr>
          <p:cNvSpPr/>
          <p:nvPr/>
        </p:nvSpPr>
        <p:spPr>
          <a:xfrm>
            <a:off x="876300" y="1004498"/>
            <a:ext cx="73914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Pulse-wave Modulation (PWM) Uses a rectangular pulse wave whose  pulse width is modulated resulting in the variation of the average value of the waveform. 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 Average value of a pulse  waveform f(t) with period T and low value  V</a:t>
            </a:r>
            <a:r>
              <a:rPr lang="en-US" altLang="zh-TW" sz="2400" baseline="-25000" dirty="0"/>
              <a:t>L</a:t>
            </a:r>
            <a:r>
              <a:rPr lang="en-US" altLang="zh-TW" sz="2400" dirty="0"/>
              <a:t> high V</a:t>
            </a:r>
            <a:r>
              <a:rPr lang="en-US" altLang="zh-TW" sz="2400" baseline="-25000" dirty="0"/>
              <a:t>H</a:t>
            </a:r>
            <a:r>
              <a:rPr lang="en-US" altLang="zh-TW" sz="2400" dirty="0"/>
              <a:t> can be found as </a:t>
            </a:r>
          </a:p>
          <a:p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23D18A-56C2-41D3-A9AC-028D000C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71800"/>
            <a:ext cx="6302089" cy="18433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C75EFD-B6D2-4394-A63D-41C3B169FB3F}"/>
              </a:ext>
            </a:extLst>
          </p:cNvPr>
          <p:cNvSpPr/>
          <p:nvPr/>
        </p:nvSpPr>
        <p:spPr>
          <a:xfrm>
            <a:off x="673338" y="4994279"/>
            <a:ext cx="811225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dirty="0"/>
              <a:t>In general VL is zero;  D is the duty;   </a:t>
            </a:r>
            <a:r>
              <a:rPr lang="en-US" altLang="zh-TW" sz="2000" dirty="0" err="1"/>
              <a:t>V</a:t>
            </a:r>
            <a:r>
              <a:rPr lang="en-US" altLang="zh-TW" sz="2000" baseline="-25000" dirty="0" err="1"/>
              <a:t>avg</a:t>
            </a:r>
            <a:r>
              <a:rPr lang="en-US" altLang="zh-TW" sz="2000" dirty="0"/>
              <a:t> = D x V</a:t>
            </a:r>
            <a:r>
              <a:rPr lang="en-US" altLang="zh-TW" sz="2000" baseline="-25000" dirty="0"/>
              <a:t>H</a:t>
            </a:r>
            <a:r>
              <a:rPr lang="zh-TW" altLang="en-US" sz="2000" baseline="-25000" dirty="0"/>
              <a:t>   </a:t>
            </a:r>
            <a:endParaRPr lang="en-US" altLang="zh-TW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dirty="0"/>
              <a:t>The average value of the signal is directly dependent on the duty cycle D.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000" dirty="0"/>
              <a:t>Output signal alternates between on and off within a specified period.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5453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EB388-D860-4572-A199-1997F21E4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251" y="441323"/>
            <a:ext cx="4059400" cy="535940"/>
          </a:xfrm>
        </p:spPr>
        <p:txBody>
          <a:bodyPr/>
          <a:lstStyle/>
          <a:p>
            <a:r>
              <a:rPr lang="en-US" altLang="zh-TW" dirty="0"/>
              <a:t>Lead Edge Modulation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BFC195-55E3-4723-BA27-B27650C7D2ED}"/>
              </a:ext>
            </a:extLst>
          </p:cNvPr>
          <p:cNvSpPr/>
          <p:nvPr/>
        </p:nvSpPr>
        <p:spPr>
          <a:xfrm>
            <a:off x="3446598" y="1210914"/>
            <a:ext cx="241040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Modulation Wave</a:t>
            </a:r>
            <a:endParaRPr lang="zh-TW" altLang="en-US" sz="2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89DB48-7EC2-41E4-83CE-C9C228D30022}"/>
              </a:ext>
            </a:extLst>
          </p:cNvPr>
          <p:cNvGrpSpPr/>
          <p:nvPr/>
        </p:nvGrpSpPr>
        <p:grpSpPr>
          <a:xfrm>
            <a:off x="-316817" y="1657597"/>
            <a:ext cx="8991600" cy="2927049"/>
            <a:chOff x="-342901" y="2342120"/>
            <a:chExt cx="8991600" cy="2927049"/>
          </a:xfrm>
        </p:grpSpPr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060AE09A-9EE4-4AE2-9C66-FB21A12A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42901" y="2342120"/>
              <a:ext cx="8991600" cy="2639450"/>
            </a:xfrm>
            <a:prstGeom prst="rect">
              <a:avLst/>
            </a:prstGeom>
          </p:spPr>
        </p:pic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9200127F-34EC-4B0B-9013-7C1CDF8D5C76}"/>
                </a:ext>
              </a:extLst>
            </p:cNvPr>
            <p:cNvCxnSpPr>
              <a:cxnSpLocks/>
            </p:cNvCxnSpPr>
            <p:nvPr/>
          </p:nvCxnSpPr>
          <p:spPr>
            <a:xfrm>
              <a:off x="1981973" y="3218420"/>
              <a:ext cx="6858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464C43F0-3B3B-4145-B398-21C7DB792EA7}"/>
                </a:ext>
              </a:extLst>
            </p:cNvPr>
            <p:cNvCxnSpPr>
              <a:cxnSpLocks/>
            </p:cNvCxnSpPr>
            <p:nvPr/>
          </p:nvCxnSpPr>
          <p:spPr>
            <a:xfrm>
              <a:off x="1295399" y="3218420"/>
              <a:ext cx="64770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4E6A2AD6-275A-4CAB-8B69-5DC590FC778C}"/>
                </a:ext>
              </a:extLst>
            </p:cNvPr>
            <p:cNvSpPr/>
            <p:nvPr/>
          </p:nvSpPr>
          <p:spPr>
            <a:xfrm>
              <a:off x="185569" y="2521611"/>
              <a:ext cx="9906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Analog</a:t>
              </a:r>
            </a:p>
            <a:p>
              <a:pPr algn="ctr"/>
              <a:r>
                <a: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Signal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90E85F1-542E-42AE-905C-774C3539A2E8}"/>
                </a:ext>
              </a:extLst>
            </p:cNvPr>
            <p:cNvSpPr/>
            <p:nvPr/>
          </p:nvSpPr>
          <p:spPr>
            <a:xfrm>
              <a:off x="-233249" y="3496282"/>
              <a:ext cx="1385437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Discrete</a:t>
              </a:r>
            </a:p>
            <a:p>
              <a:pPr algn="r"/>
              <a:r>
                <a: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5E20450-00CA-4C29-8600-482C905FDC7D}"/>
                </a:ext>
              </a:extLst>
            </p:cNvPr>
            <p:cNvSpPr/>
            <p:nvPr/>
          </p:nvSpPr>
          <p:spPr>
            <a:xfrm>
              <a:off x="-161697" y="4068840"/>
              <a:ext cx="1385437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r"/>
              <a:endPara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r"/>
              <a:r>
                <a: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PWM</a:t>
              </a:r>
            </a:p>
            <a:p>
              <a:pPr algn="r"/>
              <a:r>
                <a: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Signal</a:t>
              </a:r>
            </a:p>
            <a:p>
              <a:pPr algn="r"/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A0B953D-318C-4E34-9B43-02E0528DEB27}"/>
              </a:ext>
            </a:extLst>
          </p:cNvPr>
          <p:cNvCxnSpPr>
            <a:cxnSpLocks/>
          </p:cNvCxnSpPr>
          <p:nvPr/>
        </p:nvCxnSpPr>
        <p:spPr>
          <a:xfrm>
            <a:off x="1321483" y="1733797"/>
            <a:ext cx="697230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E61BEF2-E52B-4829-AA79-89417DF0A17A}"/>
              </a:ext>
            </a:extLst>
          </p:cNvPr>
          <p:cNvCxnSpPr>
            <a:cxnSpLocks/>
          </p:cNvCxnSpPr>
          <p:nvPr/>
        </p:nvCxnSpPr>
        <p:spPr>
          <a:xfrm>
            <a:off x="2693857" y="2562472"/>
            <a:ext cx="6858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917D9B0-82E5-4DFC-B56C-0B3E9E721FB6}"/>
              </a:ext>
            </a:extLst>
          </p:cNvPr>
          <p:cNvCxnSpPr>
            <a:cxnSpLocks/>
          </p:cNvCxnSpPr>
          <p:nvPr/>
        </p:nvCxnSpPr>
        <p:spPr>
          <a:xfrm>
            <a:off x="3379657" y="2562472"/>
            <a:ext cx="6858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F35ED57-F911-4CCE-A199-6C5C8202F646}"/>
              </a:ext>
            </a:extLst>
          </p:cNvPr>
          <p:cNvCxnSpPr>
            <a:cxnSpLocks/>
          </p:cNvCxnSpPr>
          <p:nvPr/>
        </p:nvCxnSpPr>
        <p:spPr>
          <a:xfrm>
            <a:off x="4065457" y="2571997"/>
            <a:ext cx="6858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8CE64CD-7E13-4B1D-A1D2-E27813D2DA47}"/>
              </a:ext>
            </a:extLst>
          </p:cNvPr>
          <p:cNvCxnSpPr>
            <a:cxnSpLocks/>
          </p:cNvCxnSpPr>
          <p:nvPr/>
        </p:nvCxnSpPr>
        <p:spPr>
          <a:xfrm>
            <a:off x="4761556" y="2571997"/>
            <a:ext cx="6858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E5A150D-87FE-420D-93E6-22B3C10457D6}"/>
              </a:ext>
            </a:extLst>
          </p:cNvPr>
          <p:cNvCxnSpPr>
            <a:cxnSpLocks/>
          </p:cNvCxnSpPr>
          <p:nvPr/>
        </p:nvCxnSpPr>
        <p:spPr>
          <a:xfrm>
            <a:off x="5447356" y="2571997"/>
            <a:ext cx="6858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4B3725F-6B45-4579-9A23-5F867D4F31BF}"/>
              </a:ext>
            </a:extLst>
          </p:cNvPr>
          <p:cNvCxnSpPr>
            <a:cxnSpLocks/>
          </p:cNvCxnSpPr>
          <p:nvPr/>
        </p:nvCxnSpPr>
        <p:spPr>
          <a:xfrm>
            <a:off x="6133156" y="2571997"/>
            <a:ext cx="6858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CEA3E1A-8CB5-488A-8ECB-BDEB10E986BE}"/>
              </a:ext>
            </a:extLst>
          </p:cNvPr>
          <p:cNvCxnSpPr>
            <a:cxnSpLocks/>
          </p:cNvCxnSpPr>
          <p:nvPr/>
        </p:nvCxnSpPr>
        <p:spPr>
          <a:xfrm>
            <a:off x="6818956" y="2571997"/>
            <a:ext cx="6858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ABA196F-0BCE-4017-BE47-BCBEB7AD3D7C}"/>
              </a:ext>
            </a:extLst>
          </p:cNvPr>
          <p:cNvCxnSpPr>
            <a:cxnSpLocks/>
          </p:cNvCxnSpPr>
          <p:nvPr/>
        </p:nvCxnSpPr>
        <p:spPr>
          <a:xfrm>
            <a:off x="7504756" y="2571997"/>
            <a:ext cx="68580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536E647-011C-47B4-AE01-D3D879503ECC}"/>
              </a:ext>
            </a:extLst>
          </p:cNvPr>
          <p:cNvSpPr/>
          <p:nvPr/>
        </p:nvSpPr>
        <p:spPr>
          <a:xfrm>
            <a:off x="1259349" y="2180481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phase0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7ABCA4C-0C95-4758-A46F-8D292918688D}"/>
              </a:ext>
            </a:extLst>
          </p:cNvPr>
          <p:cNvSpPr/>
          <p:nvPr/>
        </p:nvSpPr>
        <p:spPr>
          <a:xfrm>
            <a:off x="1969183" y="2163232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phase1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B1D2D4-BD7E-499D-A81F-E1D7DA353A99}"/>
              </a:ext>
            </a:extLst>
          </p:cNvPr>
          <p:cNvSpPr/>
          <p:nvPr/>
        </p:nvSpPr>
        <p:spPr>
          <a:xfrm>
            <a:off x="2667603" y="2180481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phase2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0DE6BDB-A764-4AF7-A524-9A15FA86F64D}"/>
              </a:ext>
            </a:extLst>
          </p:cNvPr>
          <p:cNvSpPr/>
          <p:nvPr/>
        </p:nvSpPr>
        <p:spPr>
          <a:xfrm>
            <a:off x="4059897" y="2180481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phase4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4E503A2-2E58-455F-A981-9F9FE39B5941}"/>
              </a:ext>
            </a:extLst>
          </p:cNvPr>
          <p:cNvSpPr/>
          <p:nvPr/>
        </p:nvSpPr>
        <p:spPr>
          <a:xfrm>
            <a:off x="3343942" y="2180481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phase3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15481BA-4DA5-4E49-8AC4-9ACE2E67C5A8}"/>
              </a:ext>
            </a:extLst>
          </p:cNvPr>
          <p:cNvSpPr/>
          <p:nvPr/>
        </p:nvSpPr>
        <p:spPr>
          <a:xfrm>
            <a:off x="4757501" y="2627661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phase5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5894949-44F0-499B-99B5-C93E41897D73}"/>
              </a:ext>
            </a:extLst>
          </p:cNvPr>
          <p:cNvSpPr/>
          <p:nvPr/>
        </p:nvSpPr>
        <p:spPr>
          <a:xfrm>
            <a:off x="5447356" y="2646426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phase6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B6C8338-B13B-4953-8A7F-507B32D97180}"/>
              </a:ext>
            </a:extLst>
          </p:cNvPr>
          <p:cNvSpPr/>
          <p:nvPr/>
        </p:nvSpPr>
        <p:spPr>
          <a:xfrm>
            <a:off x="6106902" y="2636337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phase7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887C914-EBC0-4CCB-A9E7-6686ED590E95}"/>
              </a:ext>
            </a:extLst>
          </p:cNvPr>
          <p:cNvSpPr/>
          <p:nvPr/>
        </p:nvSpPr>
        <p:spPr>
          <a:xfrm>
            <a:off x="6820149" y="2636834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phase8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8972EC-CD74-42DC-AC6E-D34254BA26BC}"/>
              </a:ext>
            </a:extLst>
          </p:cNvPr>
          <p:cNvSpPr/>
          <p:nvPr/>
        </p:nvSpPr>
        <p:spPr>
          <a:xfrm>
            <a:off x="7478502" y="2646426"/>
            <a:ext cx="71205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phase9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9EA1B5C-BFF2-4319-B603-FA6BDAE00F9A}"/>
              </a:ext>
            </a:extLst>
          </p:cNvPr>
          <p:cNvSpPr/>
          <p:nvPr/>
        </p:nvSpPr>
        <p:spPr>
          <a:xfrm>
            <a:off x="8194253" y="2220838"/>
            <a:ext cx="9497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Wave </a:t>
            </a:r>
          </a:p>
          <a:p>
            <a:pPr algn="ctr"/>
            <a:r>
              <a:rPr lang="en-US" altLang="zh-TW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</a:t>
            </a:r>
            <a:endParaRPr lang="zh-TW" alt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AF1094F4-BC9E-4266-AB50-929FD68A6A34}"/>
              </a:ext>
            </a:extLst>
          </p:cNvPr>
          <p:cNvGrpSpPr/>
          <p:nvPr/>
        </p:nvGrpSpPr>
        <p:grpSpPr>
          <a:xfrm>
            <a:off x="261473" y="3447256"/>
            <a:ext cx="8838388" cy="3154792"/>
            <a:chOff x="261473" y="3447256"/>
            <a:chExt cx="8838388" cy="3154792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D1182997-E6A2-40E1-AF81-A746DFDA61FD}"/>
                </a:ext>
              </a:extLst>
            </p:cNvPr>
            <p:cNvSpPr/>
            <p:nvPr/>
          </p:nvSpPr>
          <p:spPr>
            <a:xfrm>
              <a:off x="3955080" y="6232716"/>
              <a:ext cx="2013261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TW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Phase_trigger</a:t>
              </a:r>
              <a:r>
                <a: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n+1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4194D16F-2795-4421-9274-21506377D53B}"/>
                </a:ext>
              </a:extLst>
            </p:cNvPr>
            <p:cNvSpPr/>
            <p:nvPr/>
          </p:nvSpPr>
          <p:spPr>
            <a:xfrm>
              <a:off x="4995354" y="4815879"/>
              <a:ext cx="685800" cy="6599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96FF7B9-FE63-4CAB-AC8D-631E84595810}"/>
                </a:ext>
              </a:extLst>
            </p:cNvPr>
            <p:cNvSpPr/>
            <p:nvPr/>
          </p:nvSpPr>
          <p:spPr>
            <a:xfrm>
              <a:off x="4747721" y="3447256"/>
              <a:ext cx="1385436" cy="73961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06F012D-A039-46AE-8415-5FA9A3DE0873}"/>
                </a:ext>
              </a:extLst>
            </p:cNvPr>
            <p:cNvSpPr/>
            <p:nvPr/>
          </p:nvSpPr>
          <p:spPr>
            <a:xfrm>
              <a:off x="1911591" y="4830994"/>
              <a:ext cx="1557239" cy="65996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8A75C078-2DCB-42BF-A86F-B07162BA9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3744" y="5439530"/>
              <a:ext cx="6286812" cy="514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5E22FB4-B27B-4A3D-94A6-149068E50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3744" y="4500367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A7569619-E745-4E6A-A3DD-5D7402FC6522}"/>
                </a:ext>
              </a:extLst>
            </p:cNvPr>
            <p:cNvCxnSpPr>
              <a:cxnSpLocks/>
            </p:cNvCxnSpPr>
            <p:nvPr/>
          </p:nvCxnSpPr>
          <p:spPr>
            <a:xfrm>
              <a:off x="2252169" y="5338567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3188174-FCE8-496E-9E81-CFBE4767B473}"/>
                </a:ext>
              </a:extLst>
            </p:cNvPr>
            <p:cNvCxnSpPr>
              <a:cxnSpLocks/>
            </p:cNvCxnSpPr>
            <p:nvPr/>
          </p:nvCxnSpPr>
          <p:spPr>
            <a:xfrm>
              <a:off x="2645789" y="5338567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7014D59F-CBD8-4EEA-9E7A-C777FD5D6395}"/>
                </a:ext>
              </a:extLst>
            </p:cNvPr>
            <p:cNvCxnSpPr>
              <a:cxnSpLocks/>
            </p:cNvCxnSpPr>
            <p:nvPr/>
          </p:nvCxnSpPr>
          <p:spPr>
            <a:xfrm>
              <a:off x="3030456" y="5338567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087C7FCB-B84B-4B0A-8F7B-C94FB59FB111}"/>
                </a:ext>
              </a:extLst>
            </p:cNvPr>
            <p:cNvCxnSpPr>
              <a:cxnSpLocks/>
            </p:cNvCxnSpPr>
            <p:nvPr/>
          </p:nvCxnSpPr>
          <p:spPr>
            <a:xfrm>
              <a:off x="3471369" y="5338567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A443A7B4-7868-4E6B-BD42-9A29D439C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5355" y="4472897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35273355-F7AA-45EF-94D4-D39908FE5105}"/>
                </a:ext>
              </a:extLst>
            </p:cNvPr>
            <p:cNvCxnSpPr/>
            <p:nvPr/>
          </p:nvCxnSpPr>
          <p:spPr>
            <a:xfrm>
              <a:off x="7086600" y="5338563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44778974-0435-4AC6-BF3A-1CD00F669494}"/>
                </a:ext>
              </a:extLst>
            </p:cNvPr>
            <p:cNvCxnSpPr/>
            <p:nvPr/>
          </p:nvCxnSpPr>
          <p:spPr>
            <a:xfrm>
              <a:off x="5684002" y="5338563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9178085-F1CF-4564-8A0C-7A565CE6E0F5}"/>
                </a:ext>
              </a:extLst>
            </p:cNvPr>
            <p:cNvSpPr/>
            <p:nvPr/>
          </p:nvSpPr>
          <p:spPr>
            <a:xfrm>
              <a:off x="2107750" y="4227989"/>
              <a:ext cx="127190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endPara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r"/>
              <a:r>
                <a: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Duty = 50%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C5A6F91-D0FB-4CBF-876C-CB244E9B5920}"/>
                </a:ext>
              </a:extLst>
            </p:cNvPr>
            <p:cNvSpPr/>
            <p:nvPr/>
          </p:nvSpPr>
          <p:spPr>
            <a:xfrm>
              <a:off x="5014951" y="4156869"/>
              <a:ext cx="1271907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endPara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r"/>
              <a:r>
                <a: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Duty = 25%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5FF958DC-B0F3-47A3-9510-7A655D9BB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398" y="5490963"/>
              <a:ext cx="305346" cy="326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839AE22-EC6B-418C-AF7F-1D9BD26EF8D1}"/>
                </a:ext>
              </a:extLst>
            </p:cNvPr>
            <p:cNvSpPr/>
            <p:nvPr/>
          </p:nvSpPr>
          <p:spPr>
            <a:xfrm>
              <a:off x="261473" y="5839101"/>
              <a:ext cx="1650118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TW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Phase_trigger</a:t>
              </a:r>
              <a:r>
                <a: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n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A975CC67-58C8-47D1-AB08-E7F81A6C472C}"/>
                </a:ext>
              </a:extLst>
            </p:cNvPr>
            <p:cNvCxnSpPr/>
            <p:nvPr/>
          </p:nvCxnSpPr>
          <p:spPr>
            <a:xfrm>
              <a:off x="3868926" y="5338563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D1270A92-B4FA-4BEB-82E9-0D7A8FB56CB2}"/>
                </a:ext>
              </a:extLst>
            </p:cNvPr>
            <p:cNvCxnSpPr/>
            <p:nvPr/>
          </p:nvCxnSpPr>
          <p:spPr>
            <a:xfrm>
              <a:off x="4267200" y="5338563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B9191EBC-EFFF-44ED-8EF8-1FD0988942B4}"/>
                </a:ext>
              </a:extLst>
            </p:cNvPr>
            <p:cNvCxnSpPr/>
            <p:nvPr/>
          </p:nvCxnSpPr>
          <p:spPr>
            <a:xfrm>
              <a:off x="5334000" y="5338563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58833E4C-93F9-4554-B9A0-3E99C57AA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1711" y="5813331"/>
              <a:ext cx="1" cy="4456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2306389D-D5BA-468B-B94E-A43FDDCBC4D7}"/>
                </a:ext>
              </a:extLst>
            </p:cNvPr>
            <p:cNvCxnSpPr/>
            <p:nvPr/>
          </p:nvCxnSpPr>
          <p:spPr>
            <a:xfrm>
              <a:off x="6063804" y="5338563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923B4A1C-B140-4DF2-ACA3-8977135F9CCB}"/>
                </a:ext>
              </a:extLst>
            </p:cNvPr>
            <p:cNvCxnSpPr/>
            <p:nvPr/>
          </p:nvCxnSpPr>
          <p:spPr>
            <a:xfrm>
              <a:off x="6400800" y="5338563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>
              <a:extLst>
                <a:ext uri="{FF2B5EF4-FFF2-40B4-BE49-F238E27FC236}">
                  <a16:creationId xmlns:a16="http://schemas.microsoft.com/office/drawing/2014/main" id="{73BBF5CB-8E3D-477F-BBC4-708C1CB3EFF9}"/>
                </a:ext>
              </a:extLst>
            </p:cNvPr>
            <p:cNvCxnSpPr/>
            <p:nvPr/>
          </p:nvCxnSpPr>
          <p:spPr>
            <a:xfrm>
              <a:off x="6705600" y="5323448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左大括弧 81">
              <a:extLst>
                <a:ext uri="{FF2B5EF4-FFF2-40B4-BE49-F238E27FC236}">
                  <a16:creationId xmlns:a16="http://schemas.microsoft.com/office/drawing/2014/main" id="{811ABD04-2942-4CD2-8B92-4AAC1CD371EF}"/>
                </a:ext>
              </a:extLst>
            </p:cNvPr>
            <p:cNvSpPr/>
            <p:nvPr/>
          </p:nvSpPr>
          <p:spPr>
            <a:xfrm rot="16200000">
              <a:off x="3323388" y="4209759"/>
              <a:ext cx="206518" cy="309255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左大括弧 85">
              <a:extLst>
                <a:ext uri="{FF2B5EF4-FFF2-40B4-BE49-F238E27FC236}">
                  <a16:creationId xmlns:a16="http://schemas.microsoft.com/office/drawing/2014/main" id="{2C841030-9DF6-4C0D-87AF-7EA516C1511B}"/>
                </a:ext>
              </a:extLst>
            </p:cNvPr>
            <p:cNvSpPr/>
            <p:nvPr/>
          </p:nvSpPr>
          <p:spPr>
            <a:xfrm rot="16200000">
              <a:off x="6256840" y="4437137"/>
              <a:ext cx="227069" cy="2700843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761081B2-94E7-4D5D-81F6-DEDA222EFB32}"/>
                </a:ext>
              </a:extLst>
            </p:cNvPr>
            <p:cNvCxnSpPr/>
            <p:nvPr/>
          </p:nvCxnSpPr>
          <p:spPr>
            <a:xfrm>
              <a:off x="7391400" y="5323448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單箭頭接點 87">
              <a:extLst>
                <a:ext uri="{FF2B5EF4-FFF2-40B4-BE49-F238E27FC236}">
                  <a16:creationId xmlns:a16="http://schemas.microsoft.com/office/drawing/2014/main" id="{87F558DB-B181-4AFD-8132-934533270E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6197" y="4448930"/>
              <a:ext cx="0" cy="9906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3A8C47F-BCEC-45E9-9B0D-99390F1550EC}"/>
                </a:ext>
              </a:extLst>
            </p:cNvPr>
            <p:cNvSpPr/>
            <p:nvPr/>
          </p:nvSpPr>
          <p:spPr>
            <a:xfrm>
              <a:off x="7086600" y="5942214"/>
              <a:ext cx="2013261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TW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Phase_trigger</a:t>
              </a:r>
              <a:r>
                <a: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n+2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DC26F76B-F8D3-4160-A45E-94B7760E72D3}"/>
                </a:ext>
              </a:extLst>
            </p:cNvPr>
            <p:cNvSpPr/>
            <p:nvPr/>
          </p:nvSpPr>
          <p:spPr>
            <a:xfrm>
              <a:off x="2769267" y="5900627"/>
              <a:ext cx="143037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TW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duty</a:t>
              </a:r>
              <a:r>
                <a:rPr lang="en-US" altLang="zh-TW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_triggers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5EECDC15-2167-45D8-AB73-7056EC307A24}"/>
                </a:ext>
              </a:extLst>
            </p:cNvPr>
            <p:cNvCxnSpPr/>
            <p:nvPr/>
          </p:nvCxnSpPr>
          <p:spPr>
            <a:xfrm>
              <a:off x="4667332" y="5323448"/>
              <a:ext cx="0" cy="288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07F4A3AD-20E1-405D-B80C-11DC9E15B403}"/>
                </a:ext>
              </a:extLst>
            </p:cNvPr>
            <p:cNvCxnSpPr/>
            <p:nvPr/>
          </p:nvCxnSpPr>
          <p:spPr>
            <a:xfrm>
              <a:off x="7696200" y="5297550"/>
              <a:ext cx="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CEEBD270-3F09-4A33-B4FC-B87E8EA16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7413" y="4216134"/>
              <a:ext cx="2846325" cy="28353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F8C2F7E5-A798-453A-A076-71491E44AB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7060" y="4236688"/>
              <a:ext cx="1528622" cy="23274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矩形 102">
            <a:extLst>
              <a:ext uri="{FF2B5EF4-FFF2-40B4-BE49-F238E27FC236}">
                <a16:creationId xmlns:a16="http://schemas.microsoft.com/office/drawing/2014/main" id="{5DFA7851-C534-4FBC-B260-BA5F071D4983}"/>
              </a:ext>
            </a:extLst>
          </p:cNvPr>
          <p:cNvSpPr/>
          <p:nvPr/>
        </p:nvSpPr>
        <p:spPr>
          <a:xfrm>
            <a:off x="5723777" y="5902574"/>
            <a:ext cx="143037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altLang="zh-TW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duty</a:t>
            </a:r>
            <a:r>
              <a:rPr lang="en-US" altLang="zh-TW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_triggers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735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89F868-2C81-4AD4-9B18-4E575BFD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056" y="354338"/>
            <a:ext cx="5293542" cy="515526"/>
          </a:xfrm>
        </p:spPr>
        <p:txBody>
          <a:bodyPr/>
          <a:lstStyle/>
          <a:p>
            <a:r>
              <a:rPr lang="en-US" altLang="zh-TW" dirty="0"/>
              <a:t>Simple Lead Edge Modulation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2223FC-7BAB-4238-95C0-571DE6B30EB5}"/>
                  </a:ext>
                </a:extLst>
              </p:cNvPr>
              <p:cNvSpPr/>
              <p:nvPr/>
            </p:nvSpPr>
            <p:spPr>
              <a:xfrm>
                <a:off x="3084522" y="1349411"/>
                <a:ext cx="5593326" cy="44034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TW" altLang="en-US" dirty="0"/>
                  <a:t>由於</a:t>
                </a:r>
                <a:r>
                  <a:rPr lang="en-US" altLang="zh-TW" dirty="0"/>
                  <a:t>125MHZ</a:t>
                </a:r>
                <a:r>
                  <a:rPr lang="zh-TW" altLang="en-US" dirty="0"/>
                  <a:t>的</a:t>
                </a:r>
                <a:r>
                  <a:rPr lang="en-US" altLang="zh-TW" dirty="0" err="1"/>
                  <a:t>Sysclk</a:t>
                </a:r>
                <a:r>
                  <a:rPr lang="zh-TW" altLang="en-US" dirty="0"/>
                  <a:t>頻率太高，請嘗試以</a:t>
                </a:r>
                <a:endParaRPr lang="en-US" altLang="zh-TW" dirty="0"/>
              </a:p>
              <a:p>
                <a:r>
                  <a:rPr lang="en-US" altLang="zh-TW" dirty="0"/>
                  <a:t>       Clock Divider </a:t>
                </a:r>
                <a:r>
                  <a:rPr lang="zh-TW" altLang="en-US" dirty="0"/>
                  <a:t>將頻率降至適合操作的頻率。</a:t>
                </a:r>
                <a:endParaRPr lang="en-US" altLang="zh-TW" dirty="0"/>
              </a:p>
              <a:p>
                <a:r>
                  <a:rPr lang="en-US" altLang="zh-TW" dirty="0"/>
                  <a:t>      (Hint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divided clock frequency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dirty="0"/>
                          <m:t>125</m:t>
                        </m:r>
                        <m:r>
                          <m:rPr>
                            <m:nor/>
                          </m:rPr>
                          <a:rPr lang="en-US" altLang="zh-TW" dirty="0"/>
                          <m:t>MHZ</m:t>
                        </m:r>
                      </m:num>
                      <m:den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TW" dirty="0"/>
                  <a:t> )</a:t>
                </a:r>
              </a:p>
              <a:p>
                <a:endParaRPr lang="en-US" altLang="zh-TW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TW" altLang="en-US" dirty="0"/>
                  <a:t>當</a:t>
                </a:r>
                <a:r>
                  <a:rPr lang="en-US" altLang="zh-TW" dirty="0"/>
                  <a:t>Phase trigger</a:t>
                </a:r>
                <a:r>
                  <a:rPr lang="zh-TW" altLang="en-US" dirty="0"/>
                  <a:t>的週期小於眼睛圖像滯留時間</a:t>
                </a:r>
                <a:r>
                  <a:rPr lang="en-US" altLang="zh-TW" dirty="0"/>
                  <a:t>(</a:t>
                </a:r>
                <a:r>
                  <a:rPr lang="zh-TW" altLang="en-US" dirty="0"/>
                  <a:t>約為</a:t>
                </a:r>
                <a:r>
                  <a:rPr lang="en-US" altLang="zh-TW" dirty="0"/>
                  <a:t>40ms)</a:t>
                </a:r>
                <a:r>
                  <a:rPr lang="zh-TW" altLang="en-US" dirty="0"/>
                  <a:t>，可減少目視閃爍的現象。</a:t>
                </a:r>
                <a:endParaRPr lang="en-US" altLang="zh-TW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endParaRPr lang="en-US" altLang="zh-TW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Phase trigger</a:t>
                </a:r>
                <a:r>
                  <a:rPr lang="zh-TW" altLang="en-US" dirty="0"/>
                  <a:t>週期須為</a:t>
                </a:r>
                <a:r>
                  <a:rPr lang="en-US" altLang="zh-TW" dirty="0"/>
                  <a:t>Duty trigger</a:t>
                </a:r>
                <a:r>
                  <a:rPr lang="zh-TW" altLang="en-US" dirty="0"/>
                  <a:t>週期的倍數。</a:t>
                </a:r>
                <a:endParaRPr lang="en-US" altLang="zh-TW" dirty="0"/>
              </a:p>
              <a:p>
                <a:endParaRPr lang="en-US" altLang="zh-TW" dirty="0"/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en-US" altLang="zh-TW" dirty="0"/>
                  <a:t>Duty </a:t>
                </a:r>
                <a:r>
                  <a:rPr lang="zh-TW" altLang="en-US" dirty="0"/>
                  <a:t>為每次</a:t>
                </a:r>
                <a:r>
                  <a:rPr lang="en-US" altLang="zh-TW" dirty="0"/>
                  <a:t>phase trigger</a:t>
                </a:r>
                <a:r>
                  <a:rPr lang="zh-TW" altLang="en-US" dirty="0"/>
                  <a:t>後維持高位的</a:t>
                </a:r>
                <a:r>
                  <a:rPr lang="en-US" altLang="zh-TW" dirty="0"/>
                  <a:t>cycle</a:t>
                </a:r>
              </a:p>
              <a:p>
                <a:r>
                  <a:rPr lang="zh-TW" altLang="en-US" dirty="0"/>
                  <a:t>      假設</a:t>
                </a:r>
                <a:r>
                  <a:rPr lang="en-US" altLang="zh-TW" dirty="0"/>
                  <a:t>Phase trigger</a:t>
                </a:r>
                <a:r>
                  <a:rPr lang="zh-TW" altLang="en-US" dirty="0"/>
                  <a:t>週期為</a:t>
                </a:r>
                <a:r>
                  <a:rPr lang="en-US" altLang="zh-TW" dirty="0"/>
                  <a:t>8 cycle, phase duty = 4 cycle</a:t>
                </a:r>
              </a:p>
              <a:p>
                <a:r>
                  <a:rPr lang="en-US" altLang="zh-TW" dirty="0"/>
                  <a:t>      </a:t>
                </a:r>
                <a:r>
                  <a:rPr lang="zh-TW" altLang="en-US" dirty="0"/>
                  <a:t>那</a:t>
                </a:r>
                <a:r>
                  <a:rPr lang="en-US" altLang="zh-TW" dirty="0"/>
                  <a:t>PWM</a:t>
                </a:r>
                <a:r>
                  <a:rPr lang="zh-TW" altLang="en-US" dirty="0"/>
                  <a:t> 的 </a:t>
                </a:r>
                <a:r>
                  <a:rPr lang="en-US" altLang="zh-TW" dirty="0"/>
                  <a:t>Duty =  50%</a:t>
                </a:r>
                <a:r>
                  <a:rPr lang="zh-TW" altLang="en-US" dirty="0"/>
                  <a:t>。</a:t>
                </a:r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62223FC-7BAB-4238-95C0-571DE6B30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522" y="1349411"/>
                <a:ext cx="5593326" cy="4403450"/>
              </a:xfrm>
              <a:prstGeom prst="rect">
                <a:avLst/>
              </a:prstGeom>
              <a:blipFill>
                <a:blip r:embed="rId2"/>
                <a:stretch>
                  <a:fillRect l="-763" t="-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群組 84">
            <a:extLst>
              <a:ext uri="{FF2B5EF4-FFF2-40B4-BE49-F238E27FC236}">
                <a16:creationId xmlns:a16="http://schemas.microsoft.com/office/drawing/2014/main" id="{32EB256F-752D-4D83-A87A-9F6F9003EF63}"/>
              </a:ext>
            </a:extLst>
          </p:cNvPr>
          <p:cNvGrpSpPr/>
          <p:nvPr/>
        </p:nvGrpSpPr>
        <p:grpSpPr>
          <a:xfrm>
            <a:off x="2242976" y="7486021"/>
            <a:ext cx="7614160" cy="2374059"/>
            <a:chOff x="2242976" y="7486021"/>
            <a:chExt cx="7614160" cy="237405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8207BD8-654D-433A-9818-1B4061F58C41}"/>
                </a:ext>
              </a:extLst>
            </p:cNvPr>
            <p:cNvSpPr/>
            <p:nvPr/>
          </p:nvSpPr>
          <p:spPr>
            <a:xfrm>
              <a:off x="6614958" y="7723434"/>
              <a:ext cx="1271907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Duty = 25%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024DD144-B14C-4404-9C8C-8DE9657AC367}"/>
                </a:ext>
              </a:extLst>
            </p:cNvPr>
            <p:cNvGrpSpPr/>
            <p:nvPr/>
          </p:nvGrpSpPr>
          <p:grpSpPr>
            <a:xfrm>
              <a:off x="2242976" y="7486021"/>
              <a:ext cx="7614160" cy="2374059"/>
              <a:chOff x="4146674" y="4546029"/>
              <a:chExt cx="7614160" cy="2374059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5589F7B-F010-432D-B51A-75130E8F908D}"/>
                  </a:ext>
                </a:extLst>
              </p:cNvPr>
              <p:cNvSpPr/>
              <p:nvPr/>
            </p:nvSpPr>
            <p:spPr>
              <a:xfrm>
                <a:off x="7525358" y="6550756"/>
                <a:ext cx="2013261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r"/>
                <a:r>
                  <a:rPr lang="en-US" altLang="zh-TW" b="0" cap="none" spc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Phase_trigger</a:t>
                </a:r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n+1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DFCB2339-0750-49BB-950C-E84BDAE37173}"/>
                  </a:ext>
                </a:extLst>
              </p:cNvPr>
              <p:cNvSpPr/>
              <p:nvPr/>
            </p:nvSpPr>
            <p:spPr>
              <a:xfrm>
                <a:off x="8565632" y="5133919"/>
                <a:ext cx="685800" cy="65996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6923951B-EEF1-4221-B92B-1669CEABEACF}"/>
                  </a:ext>
                </a:extLst>
              </p:cNvPr>
              <p:cNvSpPr/>
              <p:nvPr/>
            </p:nvSpPr>
            <p:spPr>
              <a:xfrm>
                <a:off x="5481869" y="5149034"/>
                <a:ext cx="1557239" cy="659969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5" name="直線單箭頭接點 44">
                <a:extLst>
                  <a:ext uri="{FF2B5EF4-FFF2-40B4-BE49-F238E27FC236}">
                    <a16:creationId xmlns:a16="http://schemas.microsoft.com/office/drawing/2014/main" id="{806D6C9B-5773-467F-8FE9-0CFC77C8A8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4022" y="5757570"/>
                <a:ext cx="6286812" cy="5143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>
                <a:extLst>
                  <a:ext uri="{FF2B5EF4-FFF2-40B4-BE49-F238E27FC236}">
                    <a16:creationId xmlns:a16="http://schemas.microsoft.com/office/drawing/2014/main" id="{12640AC4-81B2-45A9-9241-1DEF54358E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4022" y="4818407"/>
                <a:ext cx="0" cy="990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446C39F5-16DC-46CB-B33D-38EF3620D7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22447" y="5656607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926BABD1-DA00-403F-8350-91ABFBEE5E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6067" y="5656607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63C4DD4A-521C-4143-A6BB-F749204D3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0734" y="5656607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CA6C14BB-1B42-4A5D-85D7-08E246173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1647" y="5656607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86F4348A-13F7-49D4-B82A-11625920E6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5633" y="4790937"/>
                <a:ext cx="0" cy="990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C2CFC375-5C2A-4BA4-BE46-449FC578966D}"/>
                  </a:ext>
                </a:extLst>
              </p:cNvPr>
              <p:cNvCxnSpPr/>
              <p:nvPr/>
            </p:nvCxnSpPr>
            <p:spPr>
              <a:xfrm>
                <a:off x="10656878" y="5656603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88CE6470-8F4C-447F-9D68-F7B1AFDE1081}"/>
                  </a:ext>
                </a:extLst>
              </p:cNvPr>
              <p:cNvCxnSpPr/>
              <p:nvPr/>
            </p:nvCxnSpPr>
            <p:spPr>
              <a:xfrm>
                <a:off x="9254280" y="5656603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D9730421-762E-4DB1-8B73-2466363481CE}"/>
                  </a:ext>
                </a:extLst>
              </p:cNvPr>
              <p:cNvSpPr/>
              <p:nvPr/>
            </p:nvSpPr>
            <p:spPr>
              <a:xfrm>
                <a:off x="5678028" y="4546029"/>
                <a:ext cx="1271907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r"/>
                <a:endPara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Duty = 50%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B8986592-B645-4BD8-815C-7364EAABD7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8676" y="5809003"/>
                <a:ext cx="305346" cy="3269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40F3C20-F744-4BE1-93AF-EED565CD90C2}"/>
                  </a:ext>
                </a:extLst>
              </p:cNvPr>
              <p:cNvSpPr/>
              <p:nvPr/>
            </p:nvSpPr>
            <p:spPr>
              <a:xfrm>
                <a:off x="4146674" y="6149525"/>
                <a:ext cx="1650118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r"/>
                <a:r>
                  <a:rPr lang="en-US" altLang="zh-TW" b="0" cap="none" spc="0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Phase_trigger</a:t>
                </a:r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n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3E2F1774-133F-4C62-9616-73CE21E2E318}"/>
                  </a:ext>
                </a:extLst>
              </p:cNvPr>
              <p:cNvCxnSpPr/>
              <p:nvPr/>
            </p:nvCxnSpPr>
            <p:spPr>
              <a:xfrm>
                <a:off x="7439204" y="5656603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D122D456-F48E-4A99-95A4-54EE740C140A}"/>
                  </a:ext>
                </a:extLst>
              </p:cNvPr>
              <p:cNvCxnSpPr/>
              <p:nvPr/>
            </p:nvCxnSpPr>
            <p:spPr>
              <a:xfrm>
                <a:off x="7837478" y="5656603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D76F6988-9538-42CB-86B4-5A64018C255E}"/>
                  </a:ext>
                </a:extLst>
              </p:cNvPr>
              <p:cNvCxnSpPr/>
              <p:nvPr/>
            </p:nvCxnSpPr>
            <p:spPr>
              <a:xfrm>
                <a:off x="8904278" y="5656603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03077059-F9B4-4896-A5A9-7C50A7CDA518}"/>
                  </a:ext>
                </a:extLst>
              </p:cNvPr>
              <p:cNvCxnSpPr/>
              <p:nvPr/>
            </p:nvCxnSpPr>
            <p:spPr>
              <a:xfrm>
                <a:off x="8569332" y="5656603"/>
                <a:ext cx="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BAEF0D8C-2426-4339-83F5-51ECDA35D6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1989" y="6131371"/>
                <a:ext cx="1" cy="44560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345AA860-6D40-43C1-880B-FBF2B3F5BB14}"/>
                  </a:ext>
                </a:extLst>
              </p:cNvPr>
              <p:cNvCxnSpPr/>
              <p:nvPr/>
            </p:nvCxnSpPr>
            <p:spPr>
              <a:xfrm>
                <a:off x="9634082" y="5656603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56A7101D-729C-4098-A328-1A6A2DD405B6}"/>
                  </a:ext>
                </a:extLst>
              </p:cNvPr>
              <p:cNvCxnSpPr/>
              <p:nvPr/>
            </p:nvCxnSpPr>
            <p:spPr>
              <a:xfrm>
                <a:off x="9971078" y="5656603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BC3AC13F-36BB-4F27-BF97-AA9B3BBD39F3}"/>
                  </a:ext>
                </a:extLst>
              </p:cNvPr>
              <p:cNvCxnSpPr/>
              <p:nvPr/>
            </p:nvCxnSpPr>
            <p:spPr>
              <a:xfrm>
                <a:off x="10275878" y="5641488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左大括弧 65">
                <a:extLst>
                  <a:ext uri="{FF2B5EF4-FFF2-40B4-BE49-F238E27FC236}">
                    <a16:creationId xmlns:a16="http://schemas.microsoft.com/office/drawing/2014/main" id="{1DFF044B-AF77-4C81-8978-713E00F7AB8C}"/>
                  </a:ext>
                </a:extLst>
              </p:cNvPr>
              <p:cNvSpPr/>
              <p:nvPr/>
            </p:nvSpPr>
            <p:spPr>
              <a:xfrm rot="16200000">
                <a:off x="6186993" y="5234472"/>
                <a:ext cx="115768" cy="1588461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左大括弧 66">
                <a:extLst>
                  <a:ext uri="{FF2B5EF4-FFF2-40B4-BE49-F238E27FC236}">
                    <a16:creationId xmlns:a16="http://schemas.microsoft.com/office/drawing/2014/main" id="{05EE3C24-D731-4B69-988F-D1173F06B4B3}"/>
                  </a:ext>
                </a:extLst>
              </p:cNvPr>
              <p:cNvSpPr/>
              <p:nvPr/>
            </p:nvSpPr>
            <p:spPr>
              <a:xfrm rot="16200000">
                <a:off x="8807297" y="5774998"/>
                <a:ext cx="227069" cy="661200"/>
              </a:xfrm>
              <a:prstGeom prst="lef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8D39C1B1-196C-4ECE-B8E3-5190EAAC2821}"/>
                  </a:ext>
                </a:extLst>
              </p:cNvPr>
              <p:cNvCxnSpPr/>
              <p:nvPr/>
            </p:nvCxnSpPr>
            <p:spPr>
              <a:xfrm>
                <a:off x="10961678" y="5641488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>
                <a:extLst>
                  <a:ext uri="{FF2B5EF4-FFF2-40B4-BE49-F238E27FC236}">
                    <a16:creationId xmlns:a16="http://schemas.microsoft.com/office/drawing/2014/main" id="{0B73B5E0-036B-414B-9A70-BAE8880330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66475" y="4766970"/>
                <a:ext cx="0" cy="990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D53AE1D-B6F8-4EE7-976F-5AE46C6B6BC5}"/>
                  </a:ext>
                </a:extLst>
              </p:cNvPr>
              <p:cNvSpPr/>
              <p:nvPr/>
            </p:nvSpPr>
            <p:spPr>
              <a:xfrm>
                <a:off x="4586867" y="6100204"/>
                <a:ext cx="2013261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Duty=4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F42F2F29-62E6-43BE-A589-180011A43AA0}"/>
                  </a:ext>
                </a:extLst>
              </p:cNvPr>
              <p:cNvCxnSpPr/>
              <p:nvPr/>
            </p:nvCxnSpPr>
            <p:spPr>
              <a:xfrm>
                <a:off x="8237610" y="5641488"/>
                <a:ext cx="0" cy="2880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505CD94D-9EC7-4071-8048-F713B88C7B57}"/>
                  </a:ext>
                </a:extLst>
              </p:cNvPr>
              <p:cNvCxnSpPr/>
              <p:nvPr/>
            </p:nvCxnSpPr>
            <p:spPr>
              <a:xfrm>
                <a:off x="11266478" y="5615590"/>
                <a:ext cx="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496BE82-1297-4835-B22F-D03DB51848A7}"/>
                </a:ext>
              </a:extLst>
            </p:cNvPr>
            <p:cNvSpPr/>
            <p:nvPr/>
          </p:nvSpPr>
          <p:spPr>
            <a:xfrm>
              <a:off x="5499995" y="9147639"/>
              <a:ext cx="2013261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Duty=2</a:t>
              </a:r>
              <a:endParaRPr lang="zh-TW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86" name="圖片 85">
            <a:extLst>
              <a:ext uri="{FF2B5EF4-FFF2-40B4-BE49-F238E27FC236}">
                <a16:creationId xmlns:a16="http://schemas.microsoft.com/office/drawing/2014/main" id="{3634B460-5201-4160-A9C1-2ED97C65D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88" y="5029426"/>
            <a:ext cx="5922905" cy="1902792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1AE62243-1E8B-448E-B6D1-56BB1F3E5B0B}"/>
              </a:ext>
            </a:extLst>
          </p:cNvPr>
          <p:cNvGrpSpPr/>
          <p:nvPr/>
        </p:nvGrpSpPr>
        <p:grpSpPr>
          <a:xfrm>
            <a:off x="121622" y="1105139"/>
            <a:ext cx="3160144" cy="5053229"/>
            <a:chOff x="121622" y="1105139"/>
            <a:chExt cx="3160144" cy="5053229"/>
          </a:xfrm>
        </p:grpSpPr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B951E9EA-BFB3-4776-9D46-326E99B4F326}"/>
                </a:ext>
              </a:extLst>
            </p:cNvPr>
            <p:cNvGrpSpPr/>
            <p:nvPr/>
          </p:nvGrpSpPr>
          <p:grpSpPr>
            <a:xfrm>
              <a:off x="121622" y="1105139"/>
              <a:ext cx="3160144" cy="5053229"/>
              <a:chOff x="104834" y="1165904"/>
              <a:chExt cx="3160144" cy="5053229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F3212D-A160-444D-8149-02F710BBF86B}"/>
                  </a:ext>
                </a:extLst>
              </p:cNvPr>
              <p:cNvSpPr/>
              <p:nvPr/>
            </p:nvSpPr>
            <p:spPr>
              <a:xfrm>
                <a:off x="728584" y="4998148"/>
                <a:ext cx="2438400" cy="609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PWM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直線單箭頭接點 5">
                <a:extLst>
                  <a:ext uri="{FF2B5EF4-FFF2-40B4-BE49-F238E27FC236}">
                    <a16:creationId xmlns:a16="http://schemas.microsoft.com/office/drawing/2014/main" id="{48595AF7-9A97-4407-911E-C415EF428A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784" y="4007548"/>
                <a:ext cx="0" cy="9906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單箭頭接點 8">
                <a:extLst>
                  <a:ext uri="{FF2B5EF4-FFF2-40B4-BE49-F238E27FC236}">
                    <a16:creationId xmlns:a16="http://schemas.microsoft.com/office/drawing/2014/main" id="{7D53E26D-F133-4312-9759-5DE5C94DD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7685" y="4007548"/>
                <a:ext cx="0" cy="9906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單箭頭接點 9">
                <a:extLst>
                  <a:ext uri="{FF2B5EF4-FFF2-40B4-BE49-F238E27FC236}">
                    <a16:creationId xmlns:a16="http://schemas.microsoft.com/office/drawing/2014/main" id="{AB2D6420-FE03-4AD9-925E-F220C15AC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8384" y="4007548"/>
                <a:ext cx="0" cy="9906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334C2FE-E426-4E10-B10D-AA020364D0E0}"/>
                  </a:ext>
                </a:extLst>
              </p:cNvPr>
              <p:cNvSpPr/>
              <p:nvPr/>
            </p:nvSpPr>
            <p:spPr>
              <a:xfrm>
                <a:off x="245030" y="4089407"/>
                <a:ext cx="940754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Duty</a:t>
                </a:r>
              </a:p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865D971-A87F-45B1-8375-357B70FCADF2}"/>
                  </a:ext>
                </a:extLst>
              </p:cNvPr>
              <p:cNvSpPr/>
              <p:nvPr/>
            </p:nvSpPr>
            <p:spPr>
              <a:xfrm>
                <a:off x="1122442" y="4089407"/>
                <a:ext cx="940754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Phase</a:t>
                </a:r>
                <a:endPara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C9467DD5-3EC0-44B4-B0DE-46D6C47CC949}"/>
                  </a:ext>
                </a:extLst>
              </p:cNvPr>
              <p:cNvSpPr/>
              <p:nvPr/>
            </p:nvSpPr>
            <p:spPr>
              <a:xfrm>
                <a:off x="1960073" y="4202097"/>
                <a:ext cx="1017523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Phase</a:t>
                </a:r>
              </a:p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Duty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5EAC3F4-8806-49D2-8FC4-12131D0AF941}"/>
                  </a:ext>
                </a:extLst>
              </p:cNvPr>
              <p:cNvSpPr/>
              <p:nvPr/>
            </p:nvSpPr>
            <p:spPr>
              <a:xfrm>
                <a:off x="1148796" y="2102548"/>
                <a:ext cx="1828800" cy="609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Clock divider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BE6EC16-209F-45B9-B01A-8B9FD3052F67}"/>
                  </a:ext>
                </a:extLst>
              </p:cNvPr>
              <p:cNvSpPr/>
              <p:nvPr/>
            </p:nvSpPr>
            <p:spPr>
              <a:xfrm>
                <a:off x="728585" y="3399733"/>
                <a:ext cx="2342918" cy="609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Phase Counter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F6246A7C-6128-4ABD-B942-999361ACB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2189" y="2718628"/>
                <a:ext cx="0" cy="6875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4C5CC90A-2521-48F4-AC31-2859B1EA5A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970" y="1414963"/>
                <a:ext cx="0" cy="6875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646999A-2F7B-4EA6-B036-BD69515C4C50}"/>
                  </a:ext>
                </a:extLst>
              </p:cNvPr>
              <p:cNvSpPr/>
              <p:nvPr/>
            </p:nvSpPr>
            <p:spPr>
              <a:xfrm>
                <a:off x="2324224" y="2728356"/>
                <a:ext cx="940754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divided</a:t>
                </a:r>
                <a:endPara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Clock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FEFDC6A-D37B-4AA7-9ED4-ECFFDC579F3F}"/>
                  </a:ext>
                </a:extLst>
              </p:cNvPr>
              <p:cNvSpPr/>
              <p:nvPr/>
            </p:nvSpPr>
            <p:spPr>
              <a:xfrm>
                <a:off x="104834" y="1765476"/>
                <a:ext cx="101301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Switch</a:t>
                </a:r>
              </a:p>
              <a:p>
                <a:pPr algn="ct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On/off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5A19912-2243-4927-947E-07A3CFD74231}"/>
                  </a:ext>
                </a:extLst>
              </p:cNvPr>
              <p:cNvSpPr/>
              <p:nvPr/>
            </p:nvSpPr>
            <p:spPr>
              <a:xfrm>
                <a:off x="1900044" y="1165904"/>
                <a:ext cx="1221189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Sysclock</a:t>
                </a:r>
                <a:endPara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125HZ</a:t>
                </a:r>
              </a:p>
              <a:p>
                <a:pPr algn="ctr"/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B63113E2-AFD8-4EEE-B3C6-4F792A61F3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030" y="2435155"/>
                <a:ext cx="87741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F6B8D174-1EA0-4E87-B1FC-560C154D64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7685" y="5607748"/>
                <a:ext cx="0" cy="6113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A75F7253-5E65-4339-980C-45C7A9A5E1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030" y="3704533"/>
                <a:ext cx="47037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4B14DE6C-57AE-4342-899C-5A9E6D6E8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207" y="5266698"/>
                <a:ext cx="47037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C6E586A6-79E4-468E-9501-813FFCFC8B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254" y="2435155"/>
                <a:ext cx="228" cy="28677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3AD2E706-2DAF-4B7A-BD14-882394862CD6}"/>
                  </a:ext>
                </a:extLst>
              </p:cNvPr>
              <p:cNvSpPr/>
              <p:nvPr/>
            </p:nvSpPr>
            <p:spPr>
              <a:xfrm>
                <a:off x="1900044" y="5714283"/>
                <a:ext cx="101752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light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EE645151-EC99-4950-BDC6-75DA68FF9F48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2651383"/>
              <a:ext cx="0" cy="6875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15DD1BE-677D-4BF0-95EE-98970A17EC87}"/>
                </a:ext>
              </a:extLst>
            </p:cNvPr>
            <p:cNvSpPr/>
            <p:nvPr/>
          </p:nvSpPr>
          <p:spPr>
            <a:xfrm>
              <a:off x="760940" y="2693088"/>
              <a:ext cx="940754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Ripple</a:t>
              </a:r>
            </a:p>
            <a:p>
              <a:pPr algn="ctr"/>
              <a:r>
                <a:rPr lang="en-US" altLang="zh-TW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Counter</a:t>
              </a:r>
            </a:p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result</a:t>
              </a:r>
              <a:endParaRPr lang="zh-TW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50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AEF4F6-43AB-416F-8DF9-9AE124BC746A}"/>
              </a:ext>
            </a:extLst>
          </p:cNvPr>
          <p:cNvSpPr/>
          <p:nvPr/>
        </p:nvSpPr>
        <p:spPr>
          <a:xfrm>
            <a:off x="3974860" y="1894972"/>
            <a:ext cx="5019494" cy="424731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module </a:t>
            </a:r>
            <a:r>
              <a:rPr lang="en-US" altLang="zh-TW" dirty="0" err="1"/>
              <a:t>ripple_div</a:t>
            </a:r>
            <a:r>
              <a:rPr lang="en-US" altLang="zh-TW" dirty="0"/>
              <a:t>(</a:t>
            </a:r>
          </a:p>
          <a:p>
            <a:r>
              <a:rPr lang="en-US" altLang="zh-TW" dirty="0"/>
              <a:t>    input </a:t>
            </a:r>
            <a:r>
              <a:rPr lang="en-US" altLang="zh-TW" dirty="0" err="1"/>
              <a:t>rst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    input </a:t>
            </a:r>
            <a:r>
              <a:rPr lang="en-US" altLang="zh-TW" dirty="0" err="1"/>
              <a:t>sysclk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    output wire [31:0] div,</a:t>
            </a:r>
          </a:p>
          <a:p>
            <a:r>
              <a:rPr lang="en-US" altLang="zh-TW" dirty="0"/>
              <a:t>    output wire </a:t>
            </a:r>
            <a:r>
              <a:rPr lang="en-US" altLang="zh-TW" dirty="0" err="1"/>
              <a:t>div_clk</a:t>
            </a:r>
            <a:endParaRPr lang="en-US" altLang="zh-TW" dirty="0"/>
          </a:p>
          <a:p>
            <a:r>
              <a:rPr lang="en-US" altLang="zh-TW" dirty="0"/>
              <a:t>    );</a:t>
            </a:r>
          </a:p>
          <a:p>
            <a:r>
              <a:rPr lang="en-US" altLang="zh-TW" dirty="0"/>
              <a:t>//31</a:t>
            </a:r>
          </a:p>
          <a:p>
            <a:r>
              <a:rPr lang="en-US" altLang="zh-TW" dirty="0" err="1"/>
              <a:t>dff_div</a:t>
            </a:r>
            <a:r>
              <a:rPr lang="en-US" altLang="zh-TW" dirty="0"/>
              <a:t> d0( .</a:t>
            </a:r>
            <a:r>
              <a:rPr lang="en-US" altLang="zh-TW" dirty="0" err="1"/>
              <a:t>rst</a:t>
            </a:r>
            <a:r>
              <a:rPr lang="en-US" altLang="zh-TW" dirty="0"/>
              <a:t>(</a:t>
            </a:r>
            <a:r>
              <a:rPr lang="en-US" altLang="zh-TW" dirty="0" err="1"/>
              <a:t>rst</a:t>
            </a:r>
            <a:r>
              <a:rPr lang="en-US" altLang="zh-TW" dirty="0"/>
              <a:t>),  .trigger(</a:t>
            </a:r>
            <a:r>
              <a:rPr lang="en-US" altLang="zh-TW" dirty="0" err="1"/>
              <a:t>sysclk</a:t>
            </a:r>
            <a:r>
              <a:rPr lang="en-US" altLang="zh-TW" dirty="0"/>
              <a:t>), .div(div[0]));</a:t>
            </a:r>
          </a:p>
          <a:p>
            <a:r>
              <a:rPr lang="en-US" altLang="zh-TW" dirty="0" err="1"/>
              <a:t>dff_div</a:t>
            </a:r>
            <a:r>
              <a:rPr lang="en-US" altLang="zh-TW" dirty="0"/>
              <a:t> d1( .</a:t>
            </a:r>
            <a:r>
              <a:rPr lang="en-US" altLang="zh-TW" dirty="0" err="1"/>
              <a:t>rst</a:t>
            </a:r>
            <a:r>
              <a:rPr lang="en-US" altLang="zh-TW" dirty="0"/>
              <a:t>(</a:t>
            </a:r>
            <a:r>
              <a:rPr lang="en-US" altLang="zh-TW" dirty="0" err="1"/>
              <a:t>rst</a:t>
            </a:r>
            <a:r>
              <a:rPr lang="en-US" altLang="zh-TW" dirty="0"/>
              <a:t>),  .trigger(div[0]), .div(div[1]));</a:t>
            </a:r>
          </a:p>
          <a:p>
            <a:r>
              <a:rPr lang="en-US" altLang="zh-TW" dirty="0"/>
              <a:t>…</a:t>
            </a:r>
          </a:p>
          <a:p>
            <a:r>
              <a:rPr lang="en-US" altLang="zh-TW" dirty="0"/>
              <a:t>…</a:t>
            </a:r>
          </a:p>
          <a:p>
            <a:r>
              <a:rPr lang="en-US" altLang="zh-TW" dirty="0"/>
              <a:t>…</a:t>
            </a:r>
          </a:p>
          <a:p>
            <a:r>
              <a:rPr lang="en-US" altLang="zh-TW" dirty="0" err="1"/>
              <a:t>dff_div</a:t>
            </a:r>
            <a:r>
              <a:rPr lang="en-US" altLang="zh-TW" dirty="0"/>
              <a:t> d31( .</a:t>
            </a:r>
            <a:r>
              <a:rPr lang="en-US" altLang="zh-TW" dirty="0" err="1"/>
              <a:t>rst</a:t>
            </a:r>
            <a:r>
              <a:rPr lang="en-US" altLang="zh-TW" dirty="0"/>
              <a:t>(</a:t>
            </a:r>
            <a:r>
              <a:rPr lang="en-US" altLang="zh-TW" dirty="0" err="1"/>
              <a:t>rst</a:t>
            </a:r>
            <a:r>
              <a:rPr lang="en-US" altLang="zh-TW" dirty="0"/>
              <a:t>),  .trigger(div[30]), .div(div[31]));</a:t>
            </a:r>
          </a:p>
          <a:p>
            <a:r>
              <a:rPr lang="en-US" altLang="zh-TW" dirty="0" err="1"/>
              <a:t>endmodule</a:t>
            </a:r>
            <a:br>
              <a:rPr lang="en-US" altLang="zh-TW" dirty="0"/>
            </a:br>
            <a:endParaRPr lang="en-US" altLang="zh-TW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DB9751-C75B-43F4-A2E0-0A977519F509}"/>
              </a:ext>
            </a:extLst>
          </p:cNvPr>
          <p:cNvGrpSpPr/>
          <p:nvPr/>
        </p:nvGrpSpPr>
        <p:grpSpPr>
          <a:xfrm>
            <a:off x="401257" y="1295400"/>
            <a:ext cx="3273500" cy="5053229"/>
            <a:chOff x="121622" y="1105139"/>
            <a:chExt cx="3273500" cy="50532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C1E7793-62AD-4773-A30F-848DC8F8C12C}"/>
                </a:ext>
              </a:extLst>
            </p:cNvPr>
            <p:cNvGrpSpPr/>
            <p:nvPr/>
          </p:nvGrpSpPr>
          <p:grpSpPr>
            <a:xfrm>
              <a:off x="121622" y="1105139"/>
              <a:ext cx="3273500" cy="5053229"/>
              <a:chOff x="104834" y="1165904"/>
              <a:chExt cx="3273500" cy="5053229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DC83EB9-7FC9-4A19-9232-CD52C360EC05}"/>
                  </a:ext>
                </a:extLst>
              </p:cNvPr>
              <p:cNvSpPr/>
              <p:nvPr/>
            </p:nvSpPr>
            <p:spPr>
              <a:xfrm>
                <a:off x="728584" y="4998148"/>
                <a:ext cx="2438400" cy="609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PWM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直線單箭頭接點 9">
                <a:extLst>
                  <a:ext uri="{FF2B5EF4-FFF2-40B4-BE49-F238E27FC236}">
                    <a16:creationId xmlns:a16="http://schemas.microsoft.com/office/drawing/2014/main" id="{08447591-D80D-449E-9C2C-FBB42BDE1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784" y="4007548"/>
                <a:ext cx="0" cy="9906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1D852737-11FD-48D2-AED7-789DD8520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7685" y="4007548"/>
                <a:ext cx="0" cy="9906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5498588A-6CD4-4469-B308-29D910D48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8384" y="4007548"/>
                <a:ext cx="0" cy="9906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3CC3DFA-7562-406B-A1E8-62F2595653DB}"/>
                  </a:ext>
                </a:extLst>
              </p:cNvPr>
              <p:cNvSpPr/>
              <p:nvPr/>
            </p:nvSpPr>
            <p:spPr>
              <a:xfrm>
                <a:off x="245030" y="4089407"/>
                <a:ext cx="940754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Duty</a:t>
                </a:r>
              </a:p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2BDC7B0-9DF5-40E8-9110-E234C459C9CD}"/>
                  </a:ext>
                </a:extLst>
              </p:cNvPr>
              <p:cNvSpPr/>
              <p:nvPr/>
            </p:nvSpPr>
            <p:spPr>
              <a:xfrm>
                <a:off x="1122442" y="4089407"/>
                <a:ext cx="940754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Phase</a:t>
                </a:r>
                <a:endPara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7B2EB98-2B56-4474-BD51-11BD14132A96}"/>
                  </a:ext>
                </a:extLst>
              </p:cNvPr>
              <p:cNvSpPr/>
              <p:nvPr/>
            </p:nvSpPr>
            <p:spPr>
              <a:xfrm>
                <a:off x="1960073" y="4202097"/>
                <a:ext cx="1017523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Phase</a:t>
                </a:r>
              </a:p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Duty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8A74526-2C16-4DAA-ACDE-A6FA3B156529}"/>
                  </a:ext>
                </a:extLst>
              </p:cNvPr>
              <p:cNvSpPr/>
              <p:nvPr/>
            </p:nvSpPr>
            <p:spPr>
              <a:xfrm>
                <a:off x="1148796" y="2102548"/>
                <a:ext cx="1828800" cy="609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Clock divider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5E0666B-F61A-40A5-A3BF-F36875C7816E}"/>
                  </a:ext>
                </a:extLst>
              </p:cNvPr>
              <p:cNvSpPr/>
              <p:nvPr/>
            </p:nvSpPr>
            <p:spPr>
              <a:xfrm>
                <a:off x="728585" y="3399733"/>
                <a:ext cx="2342918" cy="609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Phase Counter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DE58C430-258D-4209-875D-1CCD7AE15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2189" y="2718628"/>
                <a:ext cx="0" cy="6875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354FF4B7-7975-44B6-B6BF-E626437EEC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970" y="1414963"/>
                <a:ext cx="0" cy="6875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C1A421F-A84D-45C5-957A-7115FC76BA52}"/>
                  </a:ext>
                </a:extLst>
              </p:cNvPr>
              <p:cNvSpPr/>
              <p:nvPr/>
            </p:nvSpPr>
            <p:spPr>
              <a:xfrm>
                <a:off x="2437580" y="2693088"/>
                <a:ext cx="940754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divided</a:t>
                </a:r>
                <a:endParaRPr lang="en-US" altLang="zh-TW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Clock</a:t>
                </a:r>
              </a:p>
              <a:p>
                <a:pPr algn="ctr"/>
                <a:r>
                  <a:rPr lang="en-US" altLang="zh-TW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</a:t>
                </a:r>
                <a:r>
                  <a:rPr lang="en-US" altLang="zh-TW" sz="1400" b="0" cap="none" spc="0" dirty="0" err="1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div_clk</a:t>
                </a:r>
                <a:r>
                  <a:rPr lang="en-US" altLang="zh-TW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:endParaRPr lang="zh-TW" alt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C7CA456-FC3E-457F-A243-1C22D8A588AB}"/>
                  </a:ext>
                </a:extLst>
              </p:cNvPr>
              <p:cNvSpPr/>
              <p:nvPr/>
            </p:nvSpPr>
            <p:spPr>
              <a:xfrm>
                <a:off x="104834" y="1765476"/>
                <a:ext cx="101301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Switch</a:t>
                </a:r>
              </a:p>
              <a:p>
                <a:pPr algn="ct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On/off</a:t>
                </a: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A4EDA8C-41F5-4871-8D0F-1E14F296845C}"/>
                  </a:ext>
                </a:extLst>
              </p:cNvPr>
              <p:cNvSpPr/>
              <p:nvPr/>
            </p:nvSpPr>
            <p:spPr>
              <a:xfrm>
                <a:off x="1900044" y="1165904"/>
                <a:ext cx="1221189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Sysclock</a:t>
                </a:r>
                <a:endPara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125HZ</a:t>
                </a:r>
              </a:p>
              <a:p>
                <a:pPr algn="ctr"/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45161F16-CFFF-4322-A3A0-5C186DB70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030" y="2435155"/>
                <a:ext cx="87741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4CC4A8D1-F1DF-4E7C-92DF-B31FE7DEB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7685" y="5607748"/>
                <a:ext cx="0" cy="6113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5B91FDF4-9D99-4207-9322-7B075D729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030" y="3704533"/>
                <a:ext cx="47037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639D9E6A-A229-40C6-9CE8-D7B0035D5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207" y="5266698"/>
                <a:ext cx="47037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750721F0-5DC5-473B-B5A3-A17EDFF87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254" y="2435155"/>
                <a:ext cx="228" cy="28677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6BF4323-68E6-4EF7-8BC2-347F048CCECA}"/>
                  </a:ext>
                </a:extLst>
              </p:cNvPr>
              <p:cNvSpPr/>
              <p:nvPr/>
            </p:nvSpPr>
            <p:spPr>
              <a:xfrm>
                <a:off x="1900044" y="5714283"/>
                <a:ext cx="101752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light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281867C0-0906-4F99-A109-74CF540156EC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2651383"/>
              <a:ext cx="0" cy="6875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C5D0520-BF0E-4773-8B1F-A89D24CEA9C9}"/>
                </a:ext>
              </a:extLst>
            </p:cNvPr>
            <p:cNvSpPr/>
            <p:nvPr/>
          </p:nvSpPr>
          <p:spPr>
            <a:xfrm>
              <a:off x="594056" y="2598519"/>
              <a:ext cx="940754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Ripple</a:t>
              </a:r>
            </a:p>
            <a:p>
              <a:pPr algn="ctr"/>
              <a:r>
                <a:rPr lang="en-US" altLang="zh-TW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Counter</a:t>
              </a:r>
            </a:p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Result(</a:t>
              </a:r>
              <a:r>
                <a:rPr lang="en-US" altLang="zh-TW" sz="14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div</a:t>
              </a:r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  <a:endParaRPr lang="zh-TW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9" name="橢圓 28">
            <a:extLst>
              <a:ext uri="{FF2B5EF4-FFF2-40B4-BE49-F238E27FC236}">
                <a16:creationId xmlns:a16="http://schemas.microsoft.com/office/drawing/2014/main" id="{2A2EE58F-03D3-4840-A5FE-6B31EF20725B}"/>
              </a:ext>
            </a:extLst>
          </p:cNvPr>
          <p:cNvSpPr/>
          <p:nvPr/>
        </p:nvSpPr>
        <p:spPr>
          <a:xfrm>
            <a:off x="980159" y="2261943"/>
            <a:ext cx="2927089" cy="547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A8ACA68D-FD33-4BB5-8A99-1743B96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538643"/>
            <a:ext cx="2438400" cy="515526"/>
          </a:xfrm>
        </p:spPr>
        <p:txBody>
          <a:bodyPr/>
          <a:lstStyle/>
          <a:p>
            <a:r>
              <a:rPr lang="en-US" altLang="zh-TW" dirty="0"/>
              <a:t>Clock Divider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041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AEF4F6-43AB-416F-8DF9-9AE124BC746A}"/>
              </a:ext>
            </a:extLst>
          </p:cNvPr>
          <p:cNvSpPr/>
          <p:nvPr/>
        </p:nvSpPr>
        <p:spPr>
          <a:xfrm>
            <a:off x="4048307" y="1398075"/>
            <a:ext cx="4876800" cy="535531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/>
              <a:t>module </a:t>
            </a:r>
            <a:r>
              <a:rPr lang="en-US" altLang="zh-TW" dirty="0" err="1"/>
              <a:t>phase_counter</a:t>
            </a:r>
            <a:r>
              <a:rPr lang="en-US" altLang="zh-TW" dirty="0"/>
              <a:t>(</a:t>
            </a:r>
          </a:p>
          <a:p>
            <a:r>
              <a:rPr lang="en-US" altLang="zh-TW" dirty="0"/>
              <a:t>    input </a:t>
            </a:r>
            <a:r>
              <a:rPr lang="en-US" altLang="zh-TW" dirty="0" err="1"/>
              <a:t>rst</a:t>
            </a:r>
            <a:r>
              <a:rPr lang="en-US" altLang="zh-TW" dirty="0"/>
              <a:t>, </a:t>
            </a:r>
          </a:p>
          <a:p>
            <a:r>
              <a:rPr lang="en-US" altLang="zh-TW" dirty="0"/>
              <a:t>    input enable,</a:t>
            </a:r>
          </a:p>
          <a:p>
            <a:r>
              <a:rPr lang="en-US" altLang="zh-TW" dirty="0"/>
              <a:t>    input [7:0] </a:t>
            </a:r>
            <a:r>
              <a:rPr lang="en-US" altLang="zh-TW" dirty="0" err="1"/>
              <a:t>phase_shift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    input[31:0] div,</a:t>
            </a:r>
          </a:p>
          <a:p>
            <a:r>
              <a:rPr lang="en-US" altLang="zh-TW" dirty="0"/>
              <a:t>    input  </a:t>
            </a:r>
            <a:r>
              <a:rPr lang="en-US" altLang="zh-TW" dirty="0" err="1"/>
              <a:t>div_clk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    output wire </a:t>
            </a:r>
            <a:r>
              <a:rPr lang="en-US" altLang="zh-TW" dirty="0" err="1"/>
              <a:t>duty_trig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    output wire </a:t>
            </a:r>
            <a:r>
              <a:rPr lang="en-US" altLang="zh-TW" dirty="0" err="1"/>
              <a:t>phase_trig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    output wire [7:0] phase</a:t>
            </a:r>
          </a:p>
          <a:p>
            <a:r>
              <a:rPr lang="en-US" altLang="zh-TW" dirty="0"/>
              <a:t>);</a:t>
            </a:r>
          </a:p>
          <a:p>
            <a:br>
              <a:rPr lang="en-US" altLang="zh-TW" dirty="0"/>
            </a:br>
            <a:r>
              <a:rPr lang="en-US" altLang="zh-TW" dirty="0"/>
              <a:t>reg [7:0] duty;</a:t>
            </a:r>
          </a:p>
          <a:p>
            <a:r>
              <a:rPr lang="en-US" altLang="zh-TW" dirty="0"/>
              <a:t>assign </a:t>
            </a:r>
            <a:r>
              <a:rPr lang="en-US" altLang="zh-TW" dirty="0" err="1"/>
              <a:t>duty_trig</a:t>
            </a:r>
            <a:r>
              <a:rPr lang="en-US" altLang="zh-TW" dirty="0"/>
              <a:t>  = (div[7:0] == 8'hff) &amp; enable;</a:t>
            </a:r>
          </a:p>
          <a:p>
            <a:r>
              <a:rPr lang="en-US" altLang="zh-TW" dirty="0"/>
              <a:t>assign </a:t>
            </a:r>
            <a:r>
              <a:rPr lang="en-US" altLang="zh-TW" dirty="0" err="1"/>
              <a:t>phase_trig</a:t>
            </a:r>
            <a:r>
              <a:rPr lang="en-US" altLang="zh-TW" dirty="0"/>
              <a:t> = (div[15:0] == 16'hff) &amp; enable;</a:t>
            </a:r>
          </a:p>
          <a:p>
            <a:r>
              <a:rPr lang="en-US" altLang="zh-TW" dirty="0"/>
              <a:t>assign phase      =  div[27:20] + </a:t>
            </a:r>
            <a:r>
              <a:rPr lang="en-US" altLang="zh-TW" dirty="0" err="1"/>
              <a:t>phase_shift</a:t>
            </a:r>
            <a:r>
              <a:rPr lang="en-US" altLang="zh-TW" dirty="0"/>
              <a:t>;  </a:t>
            </a:r>
          </a:p>
          <a:p>
            <a:br>
              <a:rPr lang="en-US" altLang="zh-TW" dirty="0"/>
            </a:br>
            <a:r>
              <a:rPr lang="en-US" altLang="zh-TW" dirty="0" err="1"/>
              <a:t>endmodule</a:t>
            </a:r>
            <a:endParaRPr lang="en-US" altLang="zh-TW" dirty="0"/>
          </a:p>
          <a:p>
            <a:br>
              <a:rPr lang="en-US" altLang="zh-TW" dirty="0"/>
            </a:br>
            <a:endParaRPr lang="en-US" altLang="zh-TW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DDB9751-C75B-43F4-A2E0-0A977519F509}"/>
              </a:ext>
            </a:extLst>
          </p:cNvPr>
          <p:cNvGrpSpPr/>
          <p:nvPr/>
        </p:nvGrpSpPr>
        <p:grpSpPr>
          <a:xfrm>
            <a:off x="401257" y="1295400"/>
            <a:ext cx="3273500" cy="5053229"/>
            <a:chOff x="121622" y="1105139"/>
            <a:chExt cx="3273500" cy="505322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C1E7793-62AD-4773-A30F-848DC8F8C12C}"/>
                </a:ext>
              </a:extLst>
            </p:cNvPr>
            <p:cNvGrpSpPr/>
            <p:nvPr/>
          </p:nvGrpSpPr>
          <p:grpSpPr>
            <a:xfrm>
              <a:off x="121622" y="1105139"/>
              <a:ext cx="3273500" cy="5053229"/>
              <a:chOff x="104834" y="1165904"/>
              <a:chExt cx="3273500" cy="5053229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DC83EB9-7FC9-4A19-9232-CD52C360EC05}"/>
                  </a:ext>
                </a:extLst>
              </p:cNvPr>
              <p:cNvSpPr/>
              <p:nvPr/>
            </p:nvSpPr>
            <p:spPr>
              <a:xfrm>
                <a:off x="728584" y="4998148"/>
                <a:ext cx="2438400" cy="609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PWM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" name="直線單箭頭接點 9">
                <a:extLst>
                  <a:ext uri="{FF2B5EF4-FFF2-40B4-BE49-F238E27FC236}">
                    <a16:creationId xmlns:a16="http://schemas.microsoft.com/office/drawing/2014/main" id="{08447591-D80D-449E-9C2C-FBB42BDE1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85784" y="4007548"/>
                <a:ext cx="0" cy="9906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1D852737-11FD-48D2-AED7-789DD8520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7685" y="4007548"/>
                <a:ext cx="0" cy="9906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5498588A-6CD4-4469-B308-29D910D48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8384" y="4007548"/>
                <a:ext cx="0" cy="9906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3CC3DFA-7562-406B-A1E8-62F2595653DB}"/>
                  </a:ext>
                </a:extLst>
              </p:cNvPr>
              <p:cNvSpPr/>
              <p:nvPr/>
            </p:nvSpPr>
            <p:spPr>
              <a:xfrm>
                <a:off x="245030" y="4089407"/>
                <a:ext cx="940754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Duty</a:t>
                </a:r>
              </a:p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2BDC7B0-9DF5-40E8-9110-E234C459C9CD}"/>
                  </a:ext>
                </a:extLst>
              </p:cNvPr>
              <p:cNvSpPr/>
              <p:nvPr/>
            </p:nvSpPr>
            <p:spPr>
              <a:xfrm>
                <a:off x="1122442" y="4089407"/>
                <a:ext cx="940754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Phase</a:t>
                </a:r>
                <a:endPara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7B2EB98-2B56-4474-BD51-11BD14132A96}"/>
                  </a:ext>
                </a:extLst>
              </p:cNvPr>
              <p:cNvSpPr/>
              <p:nvPr/>
            </p:nvSpPr>
            <p:spPr>
              <a:xfrm>
                <a:off x="1960073" y="4202097"/>
                <a:ext cx="1017523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Phase</a:t>
                </a:r>
              </a:p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Duty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B8A74526-2C16-4DAA-ACDE-A6FA3B156529}"/>
                  </a:ext>
                </a:extLst>
              </p:cNvPr>
              <p:cNvSpPr/>
              <p:nvPr/>
            </p:nvSpPr>
            <p:spPr>
              <a:xfrm>
                <a:off x="1148796" y="2102548"/>
                <a:ext cx="1828800" cy="609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Clock divider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C5E0666B-F61A-40A5-A3BF-F36875C7816E}"/>
                  </a:ext>
                </a:extLst>
              </p:cNvPr>
              <p:cNvSpPr/>
              <p:nvPr/>
            </p:nvSpPr>
            <p:spPr>
              <a:xfrm>
                <a:off x="728585" y="3399733"/>
                <a:ext cx="2342918" cy="609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Phase Counter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DE58C430-258D-4209-875D-1CCD7AE15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2189" y="2718628"/>
                <a:ext cx="0" cy="6875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354FF4B7-7975-44B6-B6BF-E626437EEC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6970" y="1414963"/>
                <a:ext cx="0" cy="6875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C1A421F-A84D-45C5-957A-7115FC76BA52}"/>
                  </a:ext>
                </a:extLst>
              </p:cNvPr>
              <p:cNvSpPr/>
              <p:nvPr/>
            </p:nvSpPr>
            <p:spPr>
              <a:xfrm>
                <a:off x="2437580" y="2693088"/>
                <a:ext cx="940754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divided</a:t>
                </a:r>
                <a:endParaRPr lang="en-US" altLang="zh-TW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Clock</a:t>
                </a:r>
              </a:p>
              <a:p>
                <a:pPr algn="ctr"/>
                <a:r>
                  <a:rPr lang="en-US" altLang="zh-TW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</a:t>
                </a:r>
                <a:r>
                  <a:rPr lang="en-US" altLang="zh-TW" sz="1400" b="0" cap="none" spc="0" dirty="0" err="1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div_clk</a:t>
                </a:r>
                <a:r>
                  <a:rPr lang="en-US" altLang="zh-TW" sz="1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</a:t>
                </a:r>
                <a:endParaRPr lang="zh-TW" alt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C7CA456-FC3E-457F-A243-1C22D8A588AB}"/>
                  </a:ext>
                </a:extLst>
              </p:cNvPr>
              <p:cNvSpPr/>
              <p:nvPr/>
            </p:nvSpPr>
            <p:spPr>
              <a:xfrm>
                <a:off x="104834" y="1765476"/>
                <a:ext cx="1013012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Switch</a:t>
                </a:r>
              </a:p>
              <a:p>
                <a:pPr algn="ct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On/off</a:t>
                </a: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A4EDA8C-41F5-4871-8D0F-1E14F296845C}"/>
                  </a:ext>
                </a:extLst>
              </p:cNvPr>
              <p:cNvSpPr/>
              <p:nvPr/>
            </p:nvSpPr>
            <p:spPr>
              <a:xfrm>
                <a:off x="1900044" y="1165904"/>
                <a:ext cx="1221189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endParaRPr lang="en-US" altLang="zh-TW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Sysclock</a:t>
                </a:r>
                <a:endParaRPr lang="en-US" altLang="zh-TW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algn="ctr"/>
                <a:r>
                  <a:rPr lang="en-US" altLang="zh-TW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125HZ</a:t>
                </a:r>
              </a:p>
              <a:p>
                <a:pPr algn="ctr"/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45161F16-CFFF-4322-A3A0-5C186DB70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030" y="2435155"/>
                <a:ext cx="87741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4CC4A8D1-F1DF-4E7C-92DF-B31FE7DEB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7685" y="5607748"/>
                <a:ext cx="0" cy="61138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5B91FDF4-9D99-4207-9322-7B075D729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030" y="3704533"/>
                <a:ext cx="47037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639D9E6A-A229-40C6-9CE8-D7B0035D5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207" y="5266698"/>
                <a:ext cx="47037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750721F0-5DC5-473B-B5A3-A17EDFF87A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7254" y="2435155"/>
                <a:ext cx="228" cy="286779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6BF4323-68E6-4EF7-8BC2-347F048CCECA}"/>
                  </a:ext>
                </a:extLst>
              </p:cNvPr>
              <p:cNvSpPr/>
              <p:nvPr/>
            </p:nvSpPr>
            <p:spPr>
              <a:xfrm>
                <a:off x="1900044" y="5714283"/>
                <a:ext cx="101752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TW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light</a:t>
                </a:r>
                <a:endParaRPr lang="zh-TW" alt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281867C0-0906-4F99-A109-74CF540156EC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2651383"/>
              <a:ext cx="0" cy="6875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C5D0520-BF0E-4773-8B1F-A89D24CEA9C9}"/>
                </a:ext>
              </a:extLst>
            </p:cNvPr>
            <p:cNvSpPr/>
            <p:nvPr/>
          </p:nvSpPr>
          <p:spPr>
            <a:xfrm>
              <a:off x="594056" y="2598519"/>
              <a:ext cx="940754" cy="7386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Ripple</a:t>
              </a:r>
            </a:p>
            <a:p>
              <a:pPr algn="ctr"/>
              <a:r>
                <a:rPr lang="en-US" altLang="zh-TW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Counter</a:t>
              </a:r>
            </a:p>
            <a:p>
              <a:pPr algn="ctr"/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Result(</a:t>
              </a:r>
              <a:r>
                <a:rPr lang="en-US" altLang="zh-TW" sz="14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div</a:t>
              </a:r>
              <a:r>
                <a:rPr lang="en-US" altLang="zh-TW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</a:t>
              </a:r>
              <a:endParaRPr lang="zh-TW" alt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9" name="橢圓 28">
            <a:extLst>
              <a:ext uri="{FF2B5EF4-FFF2-40B4-BE49-F238E27FC236}">
                <a16:creationId xmlns:a16="http://schemas.microsoft.com/office/drawing/2014/main" id="{2A2EE58F-03D3-4840-A5FE-6B31EF20725B}"/>
              </a:ext>
            </a:extLst>
          </p:cNvPr>
          <p:cNvSpPr/>
          <p:nvPr/>
        </p:nvSpPr>
        <p:spPr>
          <a:xfrm>
            <a:off x="805420" y="3548289"/>
            <a:ext cx="2927089" cy="547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A8ACA68D-FD33-4BB5-8A99-1743B9671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511689"/>
            <a:ext cx="2729050" cy="515526"/>
          </a:xfrm>
        </p:spPr>
        <p:txBody>
          <a:bodyPr/>
          <a:lstStyle/>
          <a:p>
            <a:r>
              <a:rPr lang="en-US" altLang="zh-TW" dirty="0"/>
              <a:t>Phase Counter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7954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17099</TotalTime>
  <Words>1395</Words>
  <Application>Microsoft Office PowerPoint</Application>
  <PresentationFormat>如螢幕大小 (4:3)</PresentationFormat>
  <Paragraphs>288</Paragraphs>
  <Slides>23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cwTeXHeiBold</vt:lpstr>
      <vt:lpstr>Noto Sans CJK JP Medium</vt:lpstr>
      <vt:lpstr>新細明體</vt:lpstr>
      <vt:lpstr>Arial</vt:lpstr>
      <vt:lpstr>Arial Black</vt:lpstr>
      <vt:lpstr>Calibri</vt:lpstr>
      <vt:lpstr>Cambria Math</vt:lpstr>
      <vt:lpstr>Times New Roman</vt:lpstr>
      <vt:lpstr>Wingdings</vt:lpstr>
      <vt:lpstr>Office Theme</vt:lpstr>
      <vt:lpstr>PWM呼吸燈</vt:lpstr>
      <vt:lpstr>呼吸燈</vt:lpstr>
      <vt:lpstr>視覺暫留</vt:lpstr>
      <vt:lpstr>Duty cycle</vt:lpstr>
      <vt:lpstr>Pulse Wave Modulation</vt:lpstr>
      <vt:lpstr>Lead Edge Modulation</vt:lpstr>
      <vt:lpstr>Simple Lead Edge Modulation </vt:lpstr>
      <vt:lpstr>Clock Divider</vt:lpstr>
      <vt:lpstr>Phase Counter</vt:lpstr>
      <vt:lpstr>8 bit phase PWM</vt:lpstr>
      <vt:lpstr> Clock Divider1 </vt:lpstr>
      <vt:lpstr> Clock Divider2 </vt:lpstr>
      <vt:lpstr>Ripple Counter</vt:lpstr>
      <vt:lpstr>PowerPoint 簡報</vt:lpstr>
      <vt:lpstr>Digital Sinusoidal wave  </vt:lpstr>
      <vt:lpstr>Simulation  1. Disable top.v 2. Disable design_1_wrapper.v 3. Enable top_tb.v  4. Set top_tb.v as top </vt:lpstr>
      <vt:lpstr>PowerPoint 簡報</vt:lpstr>
      <vt:lpstr>PowerPoint 簡報</vt:lpstr>
      <vt:lpstr>PowerPoint 簡報</vt:lpstr>
      <vt:lpstr>PYNQ-Z2 Board Hardware Introduction </vt:lpstr>
      <vt:lpstr>Install  PYNQ-Z2 board file package </vt:lpstr>
      <vt:lpstr>Board Connection Checking </vt:lpstr>
      <vt:lpstr>FPGA 合成&amp;燒錄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PP-Cloud</dc:creator>
  <cp:lastModifiedBy>張峻瑋</cp:lastModifiedBy>
  <cp:revision>272</cp:revision>
  <dcterms:created xsi:type="dcterms:W3CDTF">2022-03-23T15:56:23Z</dcterms:created>
  <dcterms:modified xsi:type="dcterms:W3CDTF">2022-05-04T03:39:27Z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2022-03-23T00:00:00Z</vt:filetime>
  </property>
</Properties>
</file>